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65" r:id="rId4"/>
    <p:sldId id="258" r:id="rId5"/>
    <p:sldId id="264" r:id="rId6"/>
    <p:sldId id="257" r:id="rId7"/>
    <p:sldId id="263" r:id="rId8"/>
    <p:sldId id="259" r:id="rId9"/>
    <p:sldId id="262" r:id="rId10"/>
    <p:sldId id="260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999B"/>
    <a:srgbClr val="CEB2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e Butler" userId="002607d4-da0a-4535-b4c1-eb32337bbda2" providerId="ADAL" clId="{D779C0A4-ACAE-4F9F-BCE8-0F2A89FBA783}"/>
    <pc:docChg chg="delSld delMainMaster">
      <pc:chgData name="Dave Butler" userId="002607d4-da0a-4535-b4c1-eb32337bbda2" providerId="ADAL" clId="{D779C0A4-ACAE-4F9F-BCE8-0F2A89FBA783}" dt="2022-10-03T12:31:08.572" v="7" actId="47"/>
      <pc:docMkLst>
        <pc:docMk/>
      </pc:docMkLst>
      <pc:sldChg chg="del">
        <pc:chgData name="Dave Butler" userId="002607d4-da0a-4535-b4c1-eb32337bbda2" providerId="ADAL" clId="{D779C0A4-ACAE-4F9F-BCE8-0F2A89FBA783}" dt="2022-10-03T12:31:05.858" v="0" actId="47"/>
        <pc:sldMkLst>
          <pc:docMk/>
          <pc:sldMk cId="3628799111" sldId="267"/>
        </pc:sldMkLst>
      </pc:sldChg>
      <pc:sldChg chg="del">
        <pc:chgData name="Dave Butler" userId="002607d4-da0a-4535-b4c1-eb32337bbda2" providerId="ADAL" clId="{D779C0A4-ACAE-4F9F-BCE8-0F2A89FBA783}" dt="2022-10-03T12:31:06.489" v="1" actId="47"/>
        <pc:sldMkLst>
          <pc:docMk/>
          <pc:sldMk cId="4289635762" sldId="268"/>
        </pc:sldMkLst>
      </pc:sldChg>
      <pc:sldChg chg="del">
        <pc:chgData name="Dave Butler" userId="002607d4-da0a-4535-b4c1-eb32337bbda2" providerId="ADAL" clId="{D779C0A4-ACAE-4F9F-BCE8-0F2A89FBA783}" dt="2022-10-03T12:31:06.825" v="2" actId="47"/>
        <pc:sldMkLst>
          <pc:docMk/>
          <pc:sldMk cId="2801623232" sldId="269"/>
        </pc:sldMkLst>
      </pc:sldChg>
      <pc:sldChg chg="del">
        <pc:chgData name="Dave Butler" userId="002607d4-da0a-4535-b4c1-eb32337bbda2" providerId="ADAL" clId="{D779C0A4-ACAE-4F9F-BCE8-0F2A89FBA783}" dt="2022-10-03T12:31:07.058" v="3" actId="47"/>
        <pc:sldMkLst>
          <pc:docMk/>
          <pc:sldMk cId="1284021488" sldId="270"/>
        </pc:sldMkLst>
      </pc:sldChg>
      <pc:sldChg chg="del">
        <pc:chgData name="Dave Butler" userId="002607d4-da0a-4535-b4c1-eb32337bbda2" providerId="ADAL" clId="{D779C0A4-ACAE-4F9F-BCE8-0F2A89FBA783}" dt="2022-10-03T12:31:07.363" v="4" actId="47"/>
        <pc:sldMkLst>
          <pc:docMk/>
          <pc:sldMk cId="2950429445" sldId="271"/>
        </pc:sldMkLst>
      </pc:sldChg>
      <pc:sldChg chg="del">
        <pc:chgData name="Dave Butler" userId="002607d4-da0a-4535-b4c1-eb32337bbda2" providerId="ADAL" clId="{D779C0A4-ACAE-4F9F-BCE8-0F2A89FBA783}" dt="2022-10-03T12:31:07.578" v="5" actId="47"/>
        <pc:sldMkLst>
          <pc:docMk/>
          <pc:sldMk cId="1792583982" sldId="272"/>
        </pc:sldMkLst>
      </pc:sldChg>
      <pc:sldChg chg="del">
        <pc:chgData name="Dave Butler" userId="002607d4-da0a-4535-b4c1-eb32337bbda2" providerId="ADAL" clId="{D779C0A4-ACAE-4F9F-BCE8-0F2A89FBA783}" dt="2022-10-03T12:31:07.966" v="6" actId="47"/>
        <pc:sldMkLst>
          <pc:docMk/>
          <pc:sldMk cId="387428888" sldId="273"/>
        </pc:sldMkLst>
      </pc:sldChg>
      <pc:sldChg chg="del">
        <pc:chgData name="Dave Butler" userId="002607d4-da0a-4535-b4c1-eb32337bbda2" providerId="ADAL" clId="{D779C0A4-ACAE-4F9F-BCE8-0F2A89FBA783}" dt="2022-10-03T12:31:08.572" v="7" actId="47"/>
        <pc:sldMkLst>
          <pc:docMk/>
          <pc:sldMk cId="1899778427" sldId="274"/>
        </pc:sldMkLst>
      </pc:sldChg>
      <pc:sldMasterChg chg="del delSldLayout">
        <pc:chgData name="Dave Butler" userId="002607d4-da0a-4535-b4c1-eb32337bbda2" providerId="ADAL" clId="{D779C0A4-ACAE-4F9F-BCE8-0F2A89FBA783}" dt="2022-10-03T12:31:05.858" v="0" actId="47"/>
        <pc:sldMasterMkLst>
          <pc:docMk/>
          <pc:sldMasterMk cId="148694527" sldId="2147483672"/>
        </pc:sldMasterMkLst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2859412462" sldId="2147483673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643575533" sldId="2147483674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788250577" sldId="2147483675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2637266802" sldId="2147483676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849347135" sldId="2147483677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2843897820" sldId="2147483678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2849809578" sldId="2147483679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470885674" sldId="2147483680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2836327786" sldId="2147483681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974588048" sldId="2147483682"/>
          </pc:sldLayoutMkLst>
        </pc:sldLayoutChg>
        <pc:sldLayoutChg chg="del">
          <pc:chgData name="Dave Butler" userId="002607d4-da0a-4535-b4c1-eb32337bbda2" providerId="ADAL" clId="{D779C0A4-ACAE-4F9F-BCE8-0F2A89FBA783}" dt="2022-10-03T12:31:05.858" v="0" actId="47"/>
          <pc:sldLayoutMkLst>
            <pc:docMk/>
            <pc:sldMasterMk cId="148694527" sldId="2147483672"/>
            <pc:sldLayoutMk cId="2428838517" sldId="2147483683"/>
          </pc:sldLayoutMkLst>
        </pc:sldLayoutChg>
      </pc:sldMasterChg>
      <pc:sldMasterChg chg="del delSldLayout">
        <pc:chgData name="Dave Butler" userId="002607d4-da0a-4535-b4c1-eb32337bbda2" providerId="ADAL" clId="{D779C0A4-ACAE-4F9F-BCE8-0F2A89FBA783}" dt="2022-10-03T12:31:06.489" v="1" actId="47"/>
        <pc:sldMasterMkLst>
          <pc:docMk/>
          <pc:sldMasterMk cId="3987189297" sldId="2147483684"/>
        </pc:sldMasterMkLst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1768392490" sldId="2147483685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734053697" sldId="2147483686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3325583118" sldId="2147483687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2816516150" sldId="2147483688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3490273920" sldId="2147483689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14560031" sldId="2147483690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391094562" sldId="2147483691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3145915882" sldId="2147483692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416372446" sldId="2147483693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1356990732" sldId="2147483694"/>
          </pc:sldLayoutMkLst>
        </pc:sldLayoutChg>
        <pc:sldLayoutChg chg="del">
          <pc:chgData name="Dave Butler" userId="002607d4-da0a-4535-b4c1-eb32337bbda2" providerId="ADAL" clId="{D779C0A4-ACAE-4F9F-BCE8-0F2A89FBA783}" dt="2022-10-03T12:31:06.489" v="1" actId="47"/>
          <pc:sldLayoutMkLst>
            <pc:docMk/>
            <pc:sldMasterMk cId="3987189297" sldId="2147483684"/>
            <pc:sldLayoutMk cId="4200341991" sldId="2147483695"/>
          </pc:sldLayoutMkLst>
        </pc:sldLayoutChg>
      </pc:sldMasterChg>
      <pc:sldMasterChg chg="del delSldLayout">
        <pc:chgData name="Dave Butler" userId="002607d4-da0a-4535-b4c1-eb32337bbda2" providerId="ADAL" clId="{D779C0A4-ACAE-4F9F-BCE8-0F2A89FBA783}" dt="2022-10-03T12:31:06.825" v="2" actId="47"/>
        <pc:sldMasterMkLst>
          <pc:docMk/>
          <pc:sldMasterMk cId="169725589" sldId="2147483696"/>
        </pc:sldMasterMkLst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3723252450" sldId="2147483697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540046217" sldId="2147483698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683686967" sldId="2147483699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1306135194" sldId="2147483700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3590080532" sldId="2147483701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2546808778" sldId="2147483702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2005516712" sldId="2147483703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2584259906" sldId="2147483704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3687962153" sldId="2147483705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1736385501" sldId="2147483706"/>
          </pc:sldLayoutMkLst>
        </pc:sldLayoutChg>
        <pc:sldLayoutChg chg="del">
          <pc:chgData name="Dave Butler" userId="002607d4-da0a-4535-b4c1-eb32337bbda2" providerId="ADAL" clId="{D779C0A4-ACAE-4F9F-BCE8-0F2A89FBA783}" dt="2022-10-03T12:31:06.825" v="2" actId="47"/>
          <pc:sldLayoutMkLst>
            <pc:docMk/>
            <pc:sldMasterMk cId="169725589" sldId="2147483696"/>
            <pc:sldLayoutMk cId="82151239" sldId="2147483707"/>
          </pc:sldLayoutMkLst>
        </pc:sldLayoutChg>
      </pc:sldMasterChg>
      <pc:sldMasterChg chg="del delSldLayout">
        <pc:chgData name="Dave Butler" userId="002607d4-da0a-4535-b4c1-eb32337bbda2" providerId="ADAL" clId="{D779C0A4-ACAE-4F9F-BCE8-0F2A89FBA783}" dt="2022-10-03T12:31:07.058" v="3" actId="47"/>
        <pc:sldMasterMkLst>
          <pc:docMk/>
          <pc:sldMasterMk cId="1212167308" sldId="2147483708"/>
        </pc:sldMasterMkLst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3289472863" sldId="2147483709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2839590331" sldId="2147483710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1043380216" sldId="2147483711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95259398" sldId="2147483712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3941717172" sldId="2147483713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470254527" sldId="2147483714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2529272336" sldId="2147483715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400372715" sldId="2147483716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2747294290" sldId="2147483717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270641356" sldId="2147483718"/>
          </pc:sldLayoutMkLst>
        </pc:sldLayoutChg>
        <pc:sldLayoutChg chg="del">
          <pc:chgData name="Dave Butler" userId="002607d4-da0a-4535-b4c1-eb32337bbda2" providerId="ADAL" clId="{D779C0A4-ACAE-4F9F-BCE8-0F2A89FBA783}" dt="2022-10-03T12:31:07.058" v="3" actId="47"/>
          <pc:sldLayoutMkLst>
            <pc:docMk/>
            <pc:sldMasterMk cId="1212167308" sldId="2147483708"/>
            <pc:sldLayoutMk cId="1558162852" sldId="2147483719"/>
          </pc:sldLayoutMkLst>
        </pc:sldLayoutChg>
      </pc:sldMasterChg>
      <pc:sldMasterChg chg="del delSldLayout">
        <pc:chgData name="Dave Butler" userId="002607d4-da0a-4535-b4c1-eb32337bbda2" providerId="ADAL" clId="{D779C0A4-ACAE-4F9F-BCE8-0F2A89FBA783}" dt="2022-10-03T12:31:07.363" v="4" actId="47"/>
        <pc:sldMasterMkLst>
          <pc:docMk/>
          <pc:sldMasterMk cId="1290776568" sldId="2147483720"/>
        </pc:sldMasterMkLst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3363466852" sldId="2147483721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2678288901" sldId="2147483722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2850508662" sldId="2147483723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459244024" sldId="2147483724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2992837812" sldId="2147483725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3144196015" sldId="2147483726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2716312760" sldId="2147483727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1960349849" sldId="2147483728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633830090" sldId="2147483729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1659394482" sldId="2147483730"/>
          </pc:sldLayoutMkLst>
        </pc:sldLayoutChg>
        <pc:sldLayoutChg chg="del">
          <pc:chgData name="Dave Butler" userId="002607d4-da0a-4535-b4c1-eb32337bbda2" providerId="ADAL" clId="{D779C0A4-ACAE-4F9F-BCE8-0F2A89FBA783}" dt="2022-10-03T12:31:07.363" v="4" actId="47"/>
          <pc:sldLayoutMkLst>
            <pc:docMk/>
            <pc:sldMasterMk cId="1290776568" sldId="2147483720"/>
            <pc:sldLayoutMk cId="2799496903" sldId="2147483731"/>
          </pc:sldLayoutMkLst>
        </pc:sldLayoutChg>
      </pc:sldMasterChg>
      <pc:sldMasterChg chg="del delSldLayout">
        <pc:chgData name="Dave Butler" userId="002607d4-da0a-4535-b4c1-eb32337bbda2" providerId="ADAL" clId="{D779C0A4-ACAE-4F9F-BCE8-0F2A89FBA783}" dt="2022-10-03T12:31:07.578" v="5" actId="47"/>
        <pc:sldMasterMkLst>
          <pc:docMk/>
          <pc:sldMasterMk cId="2344097446" sldId="2147483732"/>
        </pc:sldMasterMkLst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1352920371" sldId="2147483733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812101333" sldId="2147483734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1390705957" sldId="2147483735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3261056654" sldId="2147483736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619518578" sldId="2147483737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1703914619" sldId="2147483738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1017438358" sldId="2147483739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1471050548" sldId="2147483740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4033479573" sldId="2147483741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3725204479" sldId="2147483742"/>
          </pc:sldLayoutMkLst>
        </pc:sldLayoutChg>
        <pc:sldLayoutChg chg="del">
          <pc:chgData name="Dave Butler" userId="002607d4-da0a-4535-b4c1-eb32337bbda2" providerId="ADAL" clId="{D779C0A4-ACAE-4F9F-BCE8-0F2A89FBA783}" dt="2022-10-03T12:31:07.578" v="5" actId="47"/>
          <pc:sldLayoutMkLst>
            <pc:docMk/>
            <pc:sldMasterMk cId="2344097446" sldId="2147483732"/>
            <pc:sldLayoutMk cId="3230206255" sldId="2147483743"/>
          </pc:sldLayoutMkLst>
        </pc:sldLayoutChg>
      </pc:sldMasterChg>
      <pc:sldMasterChg chg="del delSldLayout">
        <pc:chgData name="Dave Butler" userId="002607d4-da0a-4535-b4c1-eb32337bbda2" providerId="ADAL" clId="{D779C0A4-ACAE-4F9F-BCE8-0F2A89FBA783}" dt="2022-10-03T12:31:07.966" v="6" actId="47"/>
        <pc:sldMasterMkLst>
          <pc:docMk/>
          <pc:sldMasterMk cId="619906145" sldId="2147483744"/>
        </pc:sldMasterMkLst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236068368" sldId="2147483745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4073799966" sldId="2147483746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3389363518" sldId="2147483747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4068632667" sldId="2147483748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1889669185" sldId="2147483749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3551560645" sldId="2147483750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178184519" sldId="2147483751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1995503128" sldId="2147483752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1099565945" sldId="2147483753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2702306995" sldId="2147483754"/>
          </pc:sldLayoutMkLst>
        </pc:sldLayoutChg>
        <pc:sldLayoutChg chg="del">
          <pc:chgData name="Dave Butler" userId="002607d4-da0a-4535-b4c1-eb32337bbda2" providerId="ADAL" clId="{D779C0A4-ACAE-4F9F-BCE8-0F2A89FBA783}" dt="2022-10-03T12:31:07.966" v="6" actId="47"/>
          <pc:sldLayoutMkLst>
            <pc:docMk/>
            <pc:sldMasterMk cId="619906145" sldId="2147483744"/>
            <pc:sldLayoutMk cId="2697291661" sldId="2147483755"/>
          </pc:sldLayoutMkLst>
        </pc:sldLayoutChg>
      </pc:sldMasterChg>
      <pc:sldMasterChg chg="del delSldLayout">
        <pc:chgData name="Dave Butler" userId="002607d4-da0a-4535-b4c1-eb32337bbda2" providerId="ADAL" clId="{D779C0A4-ACAE-4F9F-BCE8-0F2A89FBA783}" dt="2022-10-03T12:31:08.572" v="7" actId="47"/>
        <pc:sldMasterMkLst>
          <pc:docMk/>
          <pc:sldMasterMk cId="377732956" sldId="2147483756"/>
        </pc:sldMasterMkLst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1213077264" sldId="2147483757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149189267" sldId="2147483758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2525701784" sldId="2147483759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300277842" sldId="2147483760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1624758078" sldId="2147483761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3873087194" sldId="2147483762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3757768196" sldId="2147483763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2496269867" sldId="2147483764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1163826243" sldId="2147483765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1940862133" sldId="2147483766"/>
          </pc:sldLayoutMkLst>
        </pc:sldLayoutChg>
        <pc:sldLayoutChg chg="del">
          <pc:chgData name="Dave Butler" userId="002607d4-da0a-4535-b4c1-eb32337bbda2" providerId="ADAL" clId="{D779C0A4-ACAE-4F9F-BCE8-0F2A89FBA783}" dt="2022-10-03T12:31:08.572" v="7" actId="47"/>
          <pc:sldLayoutMkLst>
            <pc:docMk/>
            <pc:sldMasterMk cId="377732956" sldId="2147483756"/>
            <pc:sldLayoutMk cId="2254192334" sldId="2147483767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253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085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56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92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456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653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16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971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925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406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52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47A3F-0471-453C-AE8A-23CD234BED48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1632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F2117-BDB0-406D-BC8A-C3D1159A347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98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DA1AE-4673-40E9-861C-67E10F85B778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83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522CE-5186-408F-A918-7848FC5E65F5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811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B0BDA-A91F-4A8E-ABD6-64EF00965F2E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265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E941E-0AC4-4512-96FE-64AB85F1333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0234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AF7A1-3A63-4ED3-B6E2-B95AE105549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948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C59EE-8BF4-436E-AB67-DB5DF730EED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9383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19980-D68C-4A3E-ABF7-F63ACC1D5FD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5118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3999D-D13F-4E70-AFA6-442ADAC1E14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6114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4AE53-021A-47A2-8B11-F5AB854F7663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78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71476-BA1E-44A6-A732-115C0ECF7AE9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925A0-1182-4A6A-A44C-A4EA28AFA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526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C2A7B1-547C-4EC3-B2ED-88C138E77FCA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062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764704"/>
          </a:xfrm>
        </p:spPr>
        <p:txBody>
          <a:bodyPr/>
          <a:lstStyle/>
          <a:p>
            <a:r>
              <a:rPr lang="en-GB" sz="7200" b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KS4 </a:t>
            </a:r>
            <a:r>
              <a:rPr lang="en-GB" sz="7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Elements of Music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4609669"/>
              </p:ext>
            </p:extLst>
          </p:nvPr>
        </p:nvGraphicFramePr>
        <p:xfrm>
          <a:off x="0" y="788988"/>
          <a:ext cx="12192000" cy="606901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791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00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6901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Element of</a:t>
                      </a:r>
                      <a:r>
                        <a:rPr lang="en-GB" sz="28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Music</a:t>
                      </a:r>
                      <a:endParaRPr lang="en-GB" sz="2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Musical</a:t>
                      </a:r>
                      <a:r>
                        <a:rPr lang="en-GB" sz="28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2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Pitch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</a:t>
                      </a:r>
                      <a:r>
                        <a:rPr lang="en-GB" sz="22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 </a:t>
                      </a:r>
                      <a:r>
                        <a:rPr lang="en-GB" sz="2200" b="1" baseline="0" dirty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high or low </a:t>
                      </a:r>
                      <a:r>
                        <a:rPr lang="en-GB" sz="22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note sounds</a:t>
                      </a:r>
                      <a:endParaRPr lang="en-GB" sz="22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Dynamics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Indicate</a:t>
                      </a:r>
                      <a:r>
                        <a:rPr lang="en-GB" sz="22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how</a:t>
                      </a:r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2200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loud</a:t>
                      </a:r>
                      <a:r>
                        <a:rPr lang="en-GB" sz="2200" b="1" baseline="0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or soft </a:t>
                      </a:r>
                      <a:r>
                        <a:rPr lang="en-GB" sz="22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music should be played</a:t>
                      </a:r>
                      <a:endParaRPr lang="en-GB" sz="22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Tempo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How </a:t>
                      </a:r>
                      <a:r>
                        <a:rPr lang="en-GB" sz="2200" b="1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fast or slow </a:t>
                      </a:r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piece of music is played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Texture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numbers of </a:t>
                      </a:r>
                      <a:r>
                        <a:rPr lang="en-GB" sz="2200" b="1" dirty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layers</a:t>
                      </a:r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 the music – </a:t>
                      </a:r>
                      <a:r>
                        <a:rPr lang="en-GB" sz="2200" b="1" dirty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thick or thin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Timbre </a:t>
                      </a:r>
                      <a:r>
                        <a:rPr lang="en-GB" sz="2200" b="1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(tone colour)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sz="2200" b="1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sound quality </a:t>
                      </a:r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an instrument or voice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overall </a:t>
                      </a:r>
                      <a:r>
                        <a:rPr lang="en-GB" sz="2200" b="1" dirty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</a:t>
                      </a:r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of a piece of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Rhythm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sz="2200" b="1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patterns</a:t>
                      </a:r>
                      <a:r>
                        <a:rPr lang="en-GB" sz="2200" b="1" baseline="0" dirty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of sound</a:t>
                      </a:r>
                      <a:r>
                        <a:rPr lang="en-GB" sz="22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durations and accents</a:t>
                      </a:r>
                      <a:endParaRPr lang="en-GB" sz="22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pattern of beats indicated by</a:t>
                      </a:r>
                      <a:r>
                        <a:rPr lang="en-GB" sz="22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GB" sz="2200" b="1" baseline="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time signature</a:t>
                      </a:r>
                      <a:endParaRPr lang="en-GB" sz="2200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Tonality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</a:t>
                      </a:r>
                      <a:r>
                        <a:rPr lang="en-GB" sz="2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of the music - major,</a:t>
                      </a:r>
                      <a:r>
                        <a:rPr lang="en-GB" sz="2200" b="1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minor, pentatonic, modal</a:t>
                      </a:r>
                      <a:endParaRPr lang="en-GB" sz="22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8271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172676" y="4704054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547416" y="2750653"/>
            <a:ext cx="3198504" cy="1380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Tempo, Rhythm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&amp; Metre</a:t>
            </a:r>
            <a:endParaRPr lang="en-GB" sz="36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9855" y="5607397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81161" y="5167094"/>
            <a:ext cx="1649811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Melody</a:t>
            </a:r>
            <a:endParaRPr lang="en-GB" sz="36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093404" y="6054829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1"/>
            <a:ext cx="3952394" cy="1967433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GCSE ELEMENTS OF MUSIC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3159890" y="1544039"/>
            <a:ext cx="1514160" cy="128145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6188211" y="892781"/>
            <a:ext cx="6536" cy="157100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6" idx="6"/>
          </p:cNvCxnSpPr>
          <p:nvPr/>
        </p:nvCxnSpPr>
        <p:spPr>
          <a:xfrm flipV="1">
            <a:off x="8142856" y="3440906"/>
            <a:ext cx="1180428" cy="356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3136436" y="3986672"/>
            <a:ext cx="1378514" cy="117904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 flipV="1">
            <a:off x="3419832" y="3459223"/>
            <a:ext cx="774243" cy="441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1292804" y="1102361"/>
            <a:ext cx="1949252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E7999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Harmony</a:t>
            </a:r>
            <a:endParaRPr lang="en-GB" sz="3600" dirty="0">
              <a:solidFill>
                <a:srgbClr val="E7999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606563" y="270033"/>
            <a:ext cx="3260188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Musical Context</a:t>
            </a:r>
            <a:endParaRPr lang="en-GB" sz="36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8305697" y="1250188"/>
            <a:ext cx="1704506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Tonality</a:t>
            </a:r>
            <a:endParaRPr lang="en-GB" sz="3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6" name="Straight Arrow Connector 65"/>
          <p:cNvCxnSpPr/>
          <p:nvPr/>
        </p:nvCxnSpPr>
        <p:spPr>
          <a:xfrm>
            <a:off x="7695526" y="4078728"/>
            <a:ext cx="1734916" cy="101672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9323284" y="4995780"/>
            <a:ext cx="23054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Texture</a:t>
            </a:r>
            <a:endParaRPr lang="en-GB" sz="3600" dirty="0">
              <a:solidFill>
                <a:srgbClr val="0070C0"/>
              </a:solidFill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7492965" y="1793481"/>
            <a:ext cx="940218" cy="93229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9323284" y="3098344"/>
            <a:ext cx="1968424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Structure</a:t>
            </a:r>
            <a:endParaRPr lang="en-GB" sz="3600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4121164" y="5425276"/>
            <a:ext cx="4402808" cy="1380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Performance Forces &amp;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Their Handling</a:t>
            </a:r>
            <a:endParaRPr lang="en-GB" sz="3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3" name="Straight Arrow Connector 72"/>
          <p:cNvCxnSpPr/>
          <p:nvPr/>
        </p:nvCxnSpPr>
        <p:spPr>
          <a:xfrm>
            <a:off x="6229895" y="4433577"/>
            <a:ext cx="6762" cy="112440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1643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43604" y="1536430"/>
            <a:ext cx="155683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Film Music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86453" y="3077540"/>
            <a:ext cx="152881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Alicia Keys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36279" y="4206167"/>
            <a:ext cx="114326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Fusio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72676" y="4704054"/>
            <a:ext cx="15381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Esperanza 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Spalding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2331645" y="2653692"/>
            <a:ext cx="1523174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Baroque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1600-1750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22640" y="6193488"/>
            <a:ext cx="1171475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Mozart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53217" y="5567734"/>
            <a:ext cx="156696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Beethoven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10084" y="4538237"/>
            <a:ext cx="1523174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Classical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1750-1820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998130" y="5478289"/>
            <a:ext cx="173021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Capercaillie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2"/>
            <a:ext cx="3952394" cy="1338516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MUSICAL CONTEXT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5037804" y="1966687"/>
            <a:ext cx="172912" cy="58453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7345793" y="1874559"/>
            <a:ext cx="269627" cy="70682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8110325" y="2653692"/>
            <a:ext cx="795171" cy="3609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9966463" y="2181392"/>
            <a:ext cx="844510" cy="15858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708811" y="3549091"/>
            <a:ext cx="627183" cy="70449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7754019" y="4742625"/>
            <a:ext cx="364520" cy="75385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endCxn id="13" idx="0"/>
          </p:cNvCxnSpPr>
          <p:nvPr/>
        </p:nvCxnSpPr>
        <p:spPr>
          <a:xfrm flipH="1">
            <a:off x="5071671" y="3776886"/>
            <a:ext cx="352779" cy="76135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3573383" y="5098763"/>
            <a:ext cx="686767" cy="48750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endCxn id="15" idx="3"/>
          </p:cNvCxnSpPr>
          <p:nvPr/>
        </p:nvCxnSpPr>
        <p:spPr>
          <a:xfrm flipH="1">
            <a:off x="1509897" y="3341939"/>
            <a:ext cx="821748" cy="26134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 flipV="1">
            <a:off x="3655068" y="2931475"/>
            <a:ext cx="614155" cy="219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endCxn id="4" idx="3"/>
          </p:cNvCxnSpPr>
          <p:nvPr/>
        </p:nvCxnSpPr>
        <p:spPr>
          <a:xfrm flipH="1" flipV="1">
            <a:off x="1531763" y="2694702"/>
            <a:ext cx="798701" cy="18645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16531" y="2450949"/>
            <a:ext cx="131523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 Purcell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0148" y="3359535"/>
            <a:ext cx="118974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 S Bach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flipH="1" flipV="1">
            <a:off x="3199059" y="1136703"/>
            <a:ext cx="1070160" cy="48750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endCxn id="29" idx="2"/>
          </p:cNvCxnSpPr>
          <p:nvPr/>
        </p:nvCxnSpPr>
        <p:spPr>
          <a:xfrm flipH="1" flipV="1">
            <a:off x="4622641" y="771337"/>
            <a:ext cx="300797" cy="74102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1221192" y="750451"/>
            <a:ext cx="195758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John Williams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655068" y="301337"/>
            <a:ext cx="1935145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James Horner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673923" y="1420072"/>
            <a:ext cx="223157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Musical Theatre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8" name="Straight Arrow Connector 47"/>
          <p:cNvCxnSpPr/>
          <p:nvPr/>
        </p:nvCxnSpPr>
        <p:spPr>
          <a:xfrm flipV="1">
            <a:off x="7501165" y="799774"/>
            <a:ext cx="47937" cy="68691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8303623" y="945422"/>
            <a:ext cx="676818" cy="57953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6967604" y="341989"/>
            <a:ext cx="155266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Schwartz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973196" y="536337"/>
            <a:ext cx="144943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 Minchin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8819997" y="2282811"/>
            <a:ext cx="162185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Rock / Pop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0832130" y="1923937"/>
            <a:ext cx="103746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Queen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9966463" y="2847263"/>
            <a:ext cx="674537" cy="38484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8634498" y="4693673"/>
            <a:ext cx="469653" cy="129184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9079541" y="4619421"/>
            <a:ext cx="1093135" cy="3972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8317968" y="5985516"/>
            <a:ext cx="21063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Afro Celt Sound System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cxnSp>
        <p:nvCxnSpPr>
          <p:cNvPr id="78" name="Straight Arrow Connector 77"/>
          <p:cNvCxnSpPr/>
          <p:nvPr/>
        </p:nvCxnSpPr>
        <p:spPr>
          <a:xfrm>
            <a:off x="5108769" y="5451971"/>
            <a:ext cx="15491" cy="69405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0531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6405" y="1895019"/>
            <a:ext cx="128785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Pizzicato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61694" y="-22711"/>
            <a:ext cx="1662956" cy="967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Melismatic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(melisma)</a:t>
            </a:r>
            <a:endParaRPr lang="en-GB" sz="2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86706" y="4380935"/>
            <a:ext cx="2479590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Studio techniques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72676" y="4704054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1189083" y="1111870"/>
            <a:ext cx="123783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Tremolo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9855" y="5607397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04977" y="6022838"/>
            <a:ext cx="1598515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Strumming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093404" y="6054829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1"/>
            <a:ext cx="4560852" cy="1671129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PERFORMANCE FORCES &amp; THEIR HANDLING</a:t>
            </a:r>
          </a:p>
        </p:txBody>
      </p:sp>
      <p:cxnSp>
        <p:nvCxnSpPr>
          <p:cNvPr id="17" name="Straight Arrow Connector 16"/>
          <p:cNvCxnSpPr>
            <a:stCxn id="71" idx="0"/>
          </p:cNvCxnSpPr>
          <p:nvPr/>
        </p:nvCxnSpPr>
        <p:spPr>
          <a:xfrm flipH="1" flipV="1">
            <a:off x="2005742" y="1561136"/>
            <a:ext cx="814560" cy="140447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6191538" y="2113351"/>
            <a:ext cx="3209" cy="3504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8749141" y="3180606"/>
            <a:ext cx="519184" cy="12698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7143209" y="863622"/>
            <a:ext cx="203791" cy="32083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8110944" y="3884734"/>
            <a:ext cx="304524" cy="57189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 flipV="1">
            <a:off x="1607947" y="2276426"/>
            <a:ext cx="1037905" cy="75493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 flipV="1">
            <a:off x="3282742" y="3223011"/>
            <a:ext cx="907721" cy="2953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693163" y="2923161"/>
            <a:ext cx="76713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756593" y="1189432"/>
            <a:ext cx="3420936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Voice (SATB)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Soprano, alto, tenor, bass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Arrow Connector 48"/>
          <p:cNvCxnSpPr/>
          <p:nvPr/>
        </p:nvCxnSpPr>
        <p:spPr>
          <a:xfrm flipH="1" flipV="1">
            <a:off x="5338443" y="897329"/>
            <a:ext cx="92381" cy="33377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4476829" y="-22711"/>
            <a:ext cx="1790042" cy="967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Syllabic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setting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9716082" y="3568682"/>
            <a:ext cx="1425390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Glissando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9928579" y="3270817"/>
            <a:ext cx="237339" cy="38972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H="1">
            <a:off x="8063558" y="4809505"/>
            <a:ext cx="230078" cy="97621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7603699" y="5625413"/>
            <a:ext cx="11346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Flanger</a:t>
            </a:r>
            <a:endParaRPr lang="en-GB" sz="24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8065569" y="1748952"/>
            <a:ext cx="1106419" cy="96317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9263073" y="2875469"/>
            <a:ext cx="90601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Piano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967439" y="4426313"/>
            <a:ext cx="245733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Guitar techniques</a:t>
            </a:r>
          </a:p>
        </p:txBody>
      </p:sp>
      <p:cxnSp>
        <p:nvCxnSpPr>
          <p:cNvPr id="74" name="Straight Arrow Connector 73"/>
          <p:cNvCxnSpPr/>
          <p:nvPr/>
        </p:nvCxnSpPr>
        <p:spPr>
          <a:xfrm flipH="1">
            <a:off x="4981170" y="4026895"/>
            <a:ext cx="254451" cy="45902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8926285" y="1317382"/>
            <a:ext cx="200458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painting</a:t>
            </a:r>
            <a:endParaRPr lang="en-GB" sz="2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5781164" y="4926205"/>
            <a:ext cx="14530" cy="69920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5338443" y="5607967"/>
            <a:ext cx="108555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Picking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>
          <a:xfrm flipH="1">
            <a:off x="2806609" y="4653748"/>
            <a:ext cx="1184794" cy="16339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3419855" y="4817142"/>
            <a:ext cx="796068" cy="63406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4808424" y="4817142"/>
            <a:ext cx="427197" cy="126025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2206550" y="5461777"/>
            <a:ext cx="1694695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Hammer on</a:t>
            </a:r>
          </a:p>
        </p:txBody>
      </p:sp>
      <p:sp>
        <p:nvSpPr>
          <p:cNvPr id="63" name="Rectangle 62"/>
          <p:cNvSpPr/>
          <p:nvPr/>
        </p:nvSpPr>
        <p:spPr>
          <a:xfrm>
            <a:off x="1715836" y="4565752"/>
            <a:ext cx="109356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Pull off</a:t>
            </a:r>
          </a:p>
        </p:txBody>
      </p:sp>
      <p:sp>
        <p:nvSpPr>
          <p:cNvPr id="71" name="Rectangle 70"/>
          <p:cNvSpPr/>
          <p:nvPr/>
        </p:nvSpPr>
        <p:spPr>
          <a:xfrm>
            <a:off x="2291952" y="2965610"/>
            <a:ext cx="10567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Strings</a:t>
            </a:r>
            <a:endParaRPr lang="en-GB" sz="2400" dirty="0"/>
          </a:p>
        </p:txBody>
      </p:sp>
      <p:cxnSp>
        <p:nvCxnSpPr>
          <p:cNvPr id="78" name="Straight Arrow Connector 77"/>
          <p:cNvCxnSpPr/>
          <p:nvPr/>
        </p:nvCxnSpPr>
        <p:spPr>
          <a:xfrm flipH="1" flipV="1">
            <a:off x="2770082" y="461171"/>
            <a:ext cx="289613" cy="256382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Rectangle 80"/>
          <p:cNvSpPr/>
          <p:nvPr/>
        </p:nvSpPr>
        <p:spPr>
          <a:xfrm>
            <a:off x="1582038" y="36019"/>
            <a:ext cx="227972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Double stopping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4" name="Straight Arrow Connector 63"/>
          <p:cNvCxnSpPr/>
          <p:nvPr/>
        </p:nvCxnSpPr>
        <p:spPr>
          <a:xfrm flipV="1">
            <a:off x="10073378" y="2946070"/>
            <a:ext cx="607471" cy="17265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10633390" y="2688491"/>
            <a:ext cx="135312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Pedalling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9196626" y="4773312"/>
            <a:ext cx="518483" cy="120384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10111760" y="4782880"/>
            <a:ext cx="379231" cy="42077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9268325" y="5910685"/>
            <a:ext cx="1079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Reverb</a:t>
            </a:r>
            <a:endParaRPr lang="en-GB" sz="2400" dirty="0"/>
          </a:p>
        </p:txBody>
      </p:sp>
      <p:sp>
        <p:nvSpPr>
          <p:cNvPr id="46" name="Rectangle 45"/>
          <p:cNvSpPr/>
          <p:nvPr/>
        </p:nvSpPr>
        <p:spPr>
          <a:xfrm>
            <a:off x="10047248" y="5143930"/>
            <a:ext cx="1843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Overdubbing</a:t>
            </a:r>
            <a:endParaRPr lang="en-GB" sz="2400" dirty="0"/>
          </a:p>
        </p:txBody>
      </p:sp>
      <p:cxnSp>
        <p:nvCxnSpPr>
          <p:cNvPr id="83" name="Straight Arrow Connector 82"/>
          <p:cNvCxnSpPr/>
          <p:nvPr/>
        </p:nvCxnSpPr>
        <p:spPr>
          <a:xfrm flipH="1" flipV="1">
            <a:off x="1417417" y="3185689"/>
            <a:ext cx="907721" cy="2953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3418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90462" y="258557"/>
            <a:ext cx="437914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 Song (Verse/Chorus/ Bridge)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46396" y="839427"/>
            <a:ext cx="310020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Ground Bass (ostinato)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55720" y="2028870"/>
            <a:ext cx="231332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Binary form (AB)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05422" y="3139251"/>
            <a:ext cx="261481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Ternary from (ABA</a:t>
            </a: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973196" y="4324912"/>
            <a:ext cx="284821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Rondo form (ABACA)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03315" y="5478289"/>
            <a:ext cx="1821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Sonata form </a:t>
            </a:r>
            <a:endParaRPr lang="en-GB" sz="2400" dirty="0"/>
          </a:p>
        </p:txBody>
      </p:sp>
      <p:sp>
        <p:nvSpPr>
          <p:cNvPr id="9" name="Rectangle 8"/>
          <p:cNvSpPr/>
          <p:nvPr/>
        </p:nvSpPr>
        <p:spPr>
          <a:xfrm>
            <a:off x="812133" y="1267458"/>
            <a:ext cx="323620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Strophic (clear sections)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7065" y="2472955"/>
            <a:ext cx="283385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Through - Composed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85902" y="4411434"/>
            <a:ext cx="228331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Regular </a:t>
            </a:r>
            <a:r>
              <a:rPr lang="en-GB" sz="2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phrases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6923" y="5478289"/>
            <a:ext cx="209166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– 4 bars long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00653" y="4585590"/>
            <a:ext cx="241098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Irregular </a:t>
            </a:r>
            <a:r>
              <a:rPr lang="en-GB" sz="2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phrases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00653" y="5784036"/>
            <a:ext cx="240367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lengths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2"/>
            <a:ext cx="3952394" cy="13385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STRUCTURE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6166659" y="781731"/>
            <a:ext cx="45086" cy="169613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7592475" y="1318302"/>
            <a:ext cx="1156813" cy="137846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8142857" y="2382228"/>
            <a:ext cx="1212863" cy="72914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7986040" y="3383004"/>
            <a:ext cx="1183794" cy="2553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708811" y="3549091"/>
            <a:ext cx="1271630" cy="97989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7033025" y="3747576"/>
            <a:ext cx="1513371" cy="173071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5776624" y="3790372"/>
            <a:ext cx="28705" cy="87830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776624" y="5087795"/>
            <a:ext cx="11280" cy="76462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3232145" y="3453699"/>
            <a:ext cx="1174816" cy="95773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H="1">
            <a:off x="1985902" y="4897518"/>
            <a:ext cx="637581" cy="61358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endCxn id="10" idx="3"/>
          </p:cNvCxnSpPr>
          <p:nvPr/>
        </p:nvCxnSpPr>
        <p:spPr>
          <a:xfrm flipH="1" flipV="1">
            <a:off x="3040918" y="2716708"/>
            <a:ext cx="1228301" cy="2367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H="1" flipV="1">
            <a:off x="3859221" y="1721513"/>
            <a:ext cx="1064513" cy="88993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>
            <a:off x="3655068" y="679905"/>
            <a:ext cx="614151" cy="67453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4291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99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4053" y="2086119"/>
            <a:ext cx="296869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Moderate (moderato)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36697" y="703011"/>
            <a:ext cx="203530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Regular (even)</a:t>
            </a:r>
            <a:endParaRPr lang="en-GB" sz="2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86706" y="4380935"/>
            <a:ext cx="207915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Dotted rhythm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72676" y="4704054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371795" y="1304758"/>
            <a:ext cx="170194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Slow (largo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855" y="5607397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3100" y="4959897"/>
            <a:ext cx="62869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2/4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24866" y="4767325"/>
            <a:ext cx="105189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Simple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093404" y="6054829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2"/>
            <a:ext cx="4560852" cy="133851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TEMPO, RHYTHM &amp;   METRE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2005742" y="1561135"/>
            <a:ext cx="2554000" cy="121679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194747" y="1880291"/>
            <a:ext cx="14550" cy="58349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654347" y="2957030"/>
            <a:ext cx="765424" cy="939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8221107" y="1144912"/>
            <a:ext cx="254757" cy="51880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962036" y="3660538"/>
            <a:ext cx="432548" cy="74791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1834167" y="3394015"/>
            <a:ext cx="2527563" cy="59911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3224487" y="4485178"/>
            <a:ext cx="693856" cy="44970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 flipV="1">
            <a:off x="2868398" y="2439515"/>
            <a:ext cx="1493332" cy="46245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 flipV="1">
            <a:off x="1834167" y="3118725"/>
            <a:ext cx="2356295" cy="385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8018" y="2863459"/>
            <a:ext cx="183293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Fast (allegro)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376184" y="1477647"/>
            <a:ext cx="175650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Syncopation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Arrow Connector 48"/>
          <p:cNvCxnSpPr/>
          <p:nvPr/>
        </p:nvCxnSpPr>
        <p:spPr>
          <a:xfrm flipV="1">
            <a:off x="6194747" y="1136489"/>
            <a:ext cx="0" cy="36885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5068005" y="151012"/>
            <a:ext cx="2431563" cy="967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Accent on ‘weak’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beats of the bar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9716082" y="3568682"/>
            <a:ext cx="169059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Jazz rhythm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758746" y="1607929"/>
            <a:ext cx="77008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Beat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9965000" y="3141049"/>
            <a:ext cx="359721" cy="50906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9154885" y="4767447"/>
            <a:ext cx="600563" cy="43620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9171988" y="5203650"/>
            <a:ext cx="23054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Long note followed by shorter note</a:t>
            </a:r>
            <a:endParaRPr lang="en-GB" sz="24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7460473" y="2016265"/>
            <a:ext cx="545087" cy="52398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9407352" y="2745967"/>
            <a:ext cx="204036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Swung rhythm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839977" y="4109826"/>
            <a:ext cx="2079480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 signature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962145" y="5111467"/>
            <a:ext cx="158889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Compound</a:t>
            </a:r>
          </a:p>
        </p:txBody>
      </p:sp>
      <p:cxnSp>
        <p:nvCxnSpPr>
          <p:cNvPr id="73" name="Straight Arrow Connector 72"/>
          <p:cNvCxnSpPr/>
          <p:nvPr/>
        </p:nvCxnSpPr>
        <p:spPr>
          <a:xfrm flipH="1">
            <a:off x="4876800" y="4592674"/>
            <a:ext cx="37775" cy="57441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4917750" y="3705559"/>
            <a:ext cx="254451" cy="45902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8475864" y="1505343"/>
            <a:ext cx="679021" cy="34103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9163054" y="1317382"/>
            <a:ext cx="128406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Irregular</a:t>
            </a:r>
            <a:endParaRPr lang="en-GB" sz="2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7089116" y="3785805"/>
            <a:ext cx="4288" cy="189497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6509406" y="5561654"/>
            <a:ext cx="13773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notes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  <p:cxnSp>
        <p:nvCxnSpPr>
          <p:cNvPr id="51" name="Straight Arrow Connector 50"/>
          <p:cNvCxnSpPr/>
          <p:nvPr/>
        </p:nvCxnSpPr>
        <p:spPr>
          <a:xfrm flipH="1">
            <a:off x="3962145" y="5516608"/>
            <a:ext cx="145622" cy="53822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H="1">
            <a:off x="4718818" y="5516608"/>
            <a:ext cx="37775" cy="57441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5430824" y="5515241"/>
            <a:ext cx="101237" cy="56215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3567437" y="6086931"/>
            <a:ext cx="62869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6/8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369642" y="6113108"/>
            <a:ext cx="62869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9/8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135268" y="6077397"/>
            <a:ext cx="78418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12/8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13" idx="1"/>
          </p:cNvCxnSpPr>
          <p:nvPr/>
        </p:nvCxnSpPr>
        <p:spPr>
          <a:xfrm flipH="1">
            <a:off x="1040072" y="5011078"/>
            <a:ext cx="1184794" cy="15464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1437628" y="5169746"/>
            <a:ext cx="796068" cy="63406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2240102" y="5165719"/>
            <a:ext cx="280922" cy="85983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944487" y="5696275"/>
            <a:ext cx="62869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3/4</a:t>
            </a:r>
          </a:p>
        </p:txBody>
      </p:sp>
      <p:sp>
        <p:nvSpPr>
          <p:cNvPr id="63" name="Rectangle 62"/>
          <p:cNvSpPr/>
          <p:nvPr/>
        </p:nvSpPr>
        <p:spPr>
          <a:xfrm>
            <a:off x="1834167" y="5977152"/>
            <a:ext cx="62869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4/4</a:t>
            </a:r>
          </a:p>
        </p:txBody>
      </p:sp>
      <p:sp>
        <p:nvSpPr>
          <p:cNvPr id="71" name="Rectangle 70"/>
          <p:cNvSpPr/>
          <p:nvPr/>
        </p:nvSpPr>
        <p:spPr>
          <a:xfrm>
            <a:off x="540470" y="3549231"/>
            <a:ext cx="13737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Very fast 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(presto)</a:t>
            </a:r>
            <a:endParaRPr lang="en-GB" sz="2400" dirty="0"/>
          </a:p>
        </p:txBody>
      </p:sp>
      <p:cxnSp>
        <p:nvCxnSpPr>
          <p:cNvPr id="78" name="Straight Arrow Connector 77"/>
          <p:cNvCxnSpPr/>
          <p:nvPr/>
        </p:nvCxnSpPr>
        <p:spPr>
          <a:xfrm flipH="1" flipV="1">
            <a:off x="3673451" y="1271561"/>
            <a:ext cx="1434945" cy="133303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2789202" y="885953"/>
            <a:ext cx="151490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Triplets ‘3’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28018" y="23736"/>
            <a:ext cx="457804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notes performed in the time of 2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82" name="Straight Arrow Connector 81"/>
          <p:cNvCxnSpPr/>
          <p:nvPr/>
        </p:nvCxnSpPr>
        <p:spPr>
          <a:xfrm flipH="1" flipV="1">
            <a:off x="2652073" y="414203"/>
            <a:ext cx="445876" cy="53085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1625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55049" y="621250"/>
            <a:ext cx="106311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Theme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82139" y="40679"/>
            <a:ext cx="3186578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pp, mp, p, mf, f, ff,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crescendo, diminuendo </a:t>
            </a:r>
            <a:endParaRPr lang="en-GB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36279" y="4206167"/>
            <a:ext cx="215398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Ornamentation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72676" y="4704054"/>
            <a:ext cx="1503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Mordents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1474783" y="2679951"/>
            <a:ext cx="221887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Disjunct motion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9855" y="5607397"/>
            <a:ext cx="95712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Scalic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6477" y="5252686"/>
            <a:ext cx="203145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Moves by step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55049" y="4273878"/>
            <a:ext cx="231986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Conjunct motion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469402" y="5471313"/>
            <a:ext cx="84856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Trills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2"/>
            <a:ext cx="3952394" cy="1338516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MELODY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3144898" y="1106629"/>
            <a:ext cx="1862268" cy="152175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430644" y="1887050"/>
            <a:ext cx="216899" cy="57739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8110325" y="2653692"/>
            <a:ext cx="795171" cy="3609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8782139" y="978955"/>
            <a:ext cx="123357" cy="23189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708811" y="3549091"/>
            <a:ext cx="627183" cy="70449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7917976" y="4742625"/>
            <a:ext cx="200563" cy="70248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3649688" y="3418981"/>
            <a:ext cx="727288" cy="86303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2063230" y="4704054"/>
            <a:ext cx="437679" cy="56958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H="1">
            <a:off x="1144535" y="3160670"/>
            <a:ext cx="518049" cy="4911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 flipV="1">
            <a:off x="3655068" y="2931475"/>
            <a:ext cx="614155" cy="219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 flipV="1">
            <a:off x="1258322" y="2313501"/>
            <a:ext cx="404262" cy="35596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-49604" y="1918889"/>
            <a:ext cx="203549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Moves by leap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386" y="3555515"/>
            <a:ext cx="133498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Arpeggio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123272" y="1478030"/>
            <a:ext cx="127759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Phrasing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8" name="Straight Arrow Connector 47"/>
          <p:cNvCxnSpPr/>
          <p:nvPr/>
        </p:nvCxnSpPr>
        <p:spPr>
          <a:xfrm flipH="1" flipV="1">
            <a:off x="6027871" y="591448"/>
            <a:ext cx="298296" cy="93355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43" idx="0"/>
          </p:cNvCxnSpPr>
          <p:nvPr/>
        </p:nvCxnSpPr>
        <p:spPr>
          <a:xfrm flipV="1">
            <a:off x="6762069" y="656554"/>
            <a:ext cx="200063" cy="82147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5157086" y="151219"/>
            <a:ext cx="105221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Accent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443345" y="172008"/>
            <a:ext cx="126079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Staccato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8905496" y="2409939"/>
            <a:ext cx="256993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Melodic sequence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952164" y="1106629"/>
            <a:ext cx="141897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Dynamics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9626108" y="2801636"/>
            <a:ext cx="359721" cy="50906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8634498" y="4693673"/>
            <a:ext cx="469653" cy="129184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9079541" y="4619421"/>
            <a:ext cx="1093135" cy="3972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8317968" y="5985516"/>
            <a:ext cx="21063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Appoggiatura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cxnSp>
        <p:nvCxnSpPr>
          <p:cNvPr id="78" name="Straight Arrow Connector 77"/>
          <p:cNvCxnSpPr/>
          <p:nvPr/>
        </p:nvCxnSpPr>
        <p:spPr>
          <a:xfrm>
            <a:off x="3692479" y="4718292"/>
            <a:ext cx="183977" cy="89798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7358661" y="1428993"/>
            <a:ext cx="577618" cy="2700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8841403" y="3221364"/>
            <a:ext cx="335059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Ascending or descending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5457940" y="4253590"/>
            <a:ext cx="129189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Intervals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5470528" y="5413049"/>
            <a:ext cx="1390381" cy="1483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Distance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Notes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3" name="Straight Arrow Connector 72"/>
          <p:cNvCxnSpPr/>
          <p:nvPr/>
        </p:nvCxnSpPr>
        <p:spPr>
          <a:xfrm flipH="1">
            <a:off x="6039368" y="4761385"/>
            <a:ext cx="83905" cy="59900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>
            <a:endCxn id="65" idx="0"/>
          </p:cNvCxnSpPr>
          <p:nvPr/>
        </p:nvCxnSpPr>
        <p:spPr>
          <a:xfrm>
            <a:off x="6100732" y="3810266"/>
            <a:ext cx="3154" cy="44332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 flipV="1">
            <a:off x="5403695" y="1545295"/>
            <a:ext cx="776578" cy="13401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3" name="Rectangle 82"/>
          <p:cNvSpPr/>
          <p:nvPr/>
        </p:nvSpPr>
        <p:spPr>
          <a:xfrm>
            <a:off x="4428427" y="1281253"/>
            <a:ext cx="102951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Legato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693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B2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28052" y="53735"/>
            <a:ext cx="3686009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Relative major (chord III) or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Relative minor (chord iv)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98124" y="812280"/>
            <a:ext cx="1975156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Sounds happy</a:t>
            </a:r>
            <a:endParaRPr lang="en-GB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93404" y="4389673"/>
            <a:ext cx="102335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Atonal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72676" y="4704054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1974914" y="2518491"/>
            <a:ext cx="1792286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(key change)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855" y="5607397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6477" y="5252686"/>
            <a:ext cx="2396875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Notes moving by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semitone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55049" y="4273878"/>
            <a:ext cx="149406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Chromatic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093404" y="6054829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2"/>
            <a:ext cx="3952394" cy="1338516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TONALITY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2756724" y="1039005"/>
            <a:ext cx="40190" cy="15233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194747" y="1880291"/>
            <a:ext cx="14550" cy="58349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31" idx="1"/>
          </p:cNvCxnSpPr>
          <p:nvPr/>
        </p:nvCxnSpPr>
        <p:spPr>
          <a:xfrm>
            <a:off x="8110325" y="3275284"/>
            <a:ext cx="731078" cy="18983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8961814" y="1245497"/>
            <a:ext cx="254757" cy="51880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132690" y="3717897"/>
            <a:ext cx="432548" cy="74791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3649688" y="3418981"/>
            <a:ext cx="727288" cy="86303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2453705" y="4718175"/>
            <a:ext cx="437679" cy="56958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 flipV="1">
            <a:off x="3655068" y="2931475"/>
            <a:ext cx="614155" cy="219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 flipV="1">
            <a:off x="1600922" y="2313501"/>
            <a:ext cx="404262" cy="35596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108078" y="1320916"/>
            <a:ext cx="1569404" cy="1483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Dominant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(chord V,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24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degree)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79951" y="1476334"/>
            <a:ext cx="84414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Tonic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Arrow Connector 48"/>
          <p:cNvCxnSpPr/>
          <p:nvPr/>
        </p:nvCxnSpPr>
        <p:spPr>
          <a:xfrm flipV="1">
            <a:off x="6194747" y="1136489"/>
            <a:ext cx="0" cy="36885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5157086" y="151219"/>
            <a:ext cx="2303387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of the piece,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‘home’ key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9585702" y="4056188"/>
            <a:ext cx="162416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Sounds sad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811888" y="1688076"/>
            <a:ext cx="146540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Major key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9866612" y="3615842"/>
            <a:ext cx="359721" cy="50906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8002908" y="4846919"/>
            <a:ext cx="205179" cy="64952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7460473" y="5484773"/>
            <a:ext cx="23054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clear key or tonal centre</a:t>
            </a:r>
            <a:endParaRPr lang="en-GB" sz="24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7565238" y="2145488"/>
            <a:ext cx="545087" cy="52398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8841403" y="3221364"/>
            <a:ext cx="147501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Minor key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5007166" y="4273878"/>
            <a:ext cx="1011815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Modal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876456" y="5416390"/>
            <a:ext cx="3298724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Uses modes, often used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folk music &amp; jazz</a:t>
            </a:r>
          </a:p>
        </p:txBody>
      </p:sp>
      <p:cxnSp>
        <p:nvCxnSpPr>
          <p:cNvPr id="73" name="Straight Arrow Connector 72"/>
          <p:cNvCxnSpPr/>
          <p:nvPr/>
        </p:nvCxnSpPr>
        <p:spPr>
          <a:xfrm flipH="1">
            <a:off x="5259549" y="4746449"/>
            <a:ext cx="189898" cy="74999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5478048" y="3799268"/>
            <a:ext cx="19170" cy="52179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082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7574" y="1392312"/>
            <a:ext cx="237988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Roman Numerals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683630" y="3440571"/>
            <a:ext cx="145296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Dissonant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16034" y="4428160"/>
            <a:ext cx="3152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Clashes with the chord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1113047" y="2681219"/>
            <a:ext cx="268400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Riff/Ostinato/Loop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9855" y="5607397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36612" y="5270432"/>
            <a:ext cx="238154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Pattern of chords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55049" y="4273878"/>
            <a:ext cx="223112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Chord sequence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049031" y="5138535"/>
            <a:ext cx="233865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Interrupted V-VI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2"/>
            <a:ext cx="3952394" cy="1338516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HARMONY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4043105" y="1774605"/>
            <a:ext cx="964061" cy="83525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430644" y="1804211"/>
            <a:ext cx="12701" cy="66022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8110325" y="2467242"/>
            <a:ext cx="551328" cy="54741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 flipV="1">
            <a:off x="8634498" y="621250"/>
            <a:ext cx="728115" cy="133121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708811" y="3549091"/>
            <a:ext cx="952842" cy="13523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3649688" y="3418981"/>
            <a:ext cx="727288" cy="86303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2818698" y="4716593"/>
            <a:ext cx="437679" cy="56958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 flipV="1">
            <a:off x="3655068" y="2931475"/>
            <a:ext cx="614155" cy="219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 flipV="1">
            <a:off x="2981524" y="1072853"/>
            <a:ext cx="404262" cy="35596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1354721" y="599348"/>
            <a:ext cx="337239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Describes chords in a key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99448" y="1349889"/>
            <a:ext cx="2843151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Pedal note (classical)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808054" y="150705"/>
            <a:ext cx="2061270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Repeated note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8156125" y="1992550"/>
            <a:ext cx="2536335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Drone (pop world)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9512569" y="3896896"/>
            <a:ext cx="292738" cy="51868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6354337" y="5866932"/>
            <a:ext cx="21063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Imperfect I-V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7140313" y="655948"/>
            <a:ext cx="390091" cy="7221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5400428" y="4263112"/>
            <a:ext cx="1269899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Cadence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3589614" y="5890235"/>
            <a:ext cx="1519262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Perfect V-I</a:t>
            </a:r>
          </a:p>
        </p:txBody>
      </p:sp>
      <p:cxnSp>
        <p:nvCxnSpPr>
          <p:cNvPr id="73" name="Straight Arrow Connector 72"/>
          <p:cNvCxnSpPr/>
          <p:nvPr/>
        </p:nvCxnSpPr>
        <p:spPr>
          <a:xfrm flipH="1">
            <a:off x="4298964" y="4653685"/>
            <a:ext cx="1259034" cy="125424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>
            <a:endCxn id="65" idx="0"/>
          </p:cNvCxnSpPr>
          <p:nvPr/>
        </p:nvCxnSpPr>
        <p:spPr>
          <a:xfrm flipH="1">
            <a:off x="6035378" y="3819788"/>
            <a:ext cx="7848" cy="44332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5719598" y="4696242"/>
            <a:ext cx="4112" cy="168149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6132038" y="4653685"/>
            <a:ext cx="690648" cy="125424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6589681" y="4608394"/>
            <a:ext cx="550632" cy="58487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5007166" y="6350577"/>
            <a:ext cx="1581661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Plagal IV-I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9" name="Straight Arrow Connector 68"/>
          <p:cNvCxnSpPr/>
          <p:nvPr/>
        </p:nvCxnSpPr>
        <p:spPr>
          <a:xfrm flipH="1" flipV="1">
            <a:off x="3282742" y="3223011"/>
            <a:ext cx="907721" cy="2953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302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56196" y="405275"/>
            <a:ext cx="135857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Imitation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446231" y="334459"/>
            <a:ext cx="3639651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Bass line (Baroque feature)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Following figured bass</a:t>
            </a:r>
            <a:r>
              <a:rPr lang="en-GB" sz="24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35204" y="4321066"/>
            <a:ext cx="1822935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Homophonic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72676" y="4704054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2254808" y="2694170"/>
            <a:ext cx="1445845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parts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9855" y="5607397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6477" y="5252686"/>
            <a:ext cx="2216312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 variations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melody line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55049" y="4273878"/>
            <a:ext cx="192956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Hetreophonic</a:t>
            </a:r>
            <a:endParaRPr lang="en-GB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093404" y="6054829"/>
            <a:ext cx="25359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190462" y="2460752"/>
            <a:ext cx="3952394" cy="1338516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TEXTURE</a:t>
            </a:r>
          </a:p>
        </p:txBody>
      </p:sp>
      <p:cxnSp>
        <p:nvCxnSpPr>
          <p:cNvPr id="17" name="Straight Arrow Connector 16"/>
          <p:cNvCxnSpPr>
            <a:endCxn id="2" idx="2"/>
          </p:cNvCxnSpPr>
          <p:nvPr/>
        </p:nvCxnSpPr>
        <p:spPr>
          <a:xfrm flipH="1" flipV="1">
            <a:off x="3935485" y="892781"/>
            <a:ext cx="1103249" cy="16903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194747" y="1880291"/>
            <a:ext cx="14550" cy="58349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31" idx="1"/>
          </p:cNvCxnSpPr>
          <p:nvPr/>
        </p:nvCxnSpPr>
        <p:spPr>
          <a:xfrm>
            <a:off x="8110325" y="3275284"/>
            <a:ext cx="731078" cy="18983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8961814" y="1245497"/>
            <a:ext cx="254757" cy="51880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132690" y="3717897"/>
            <a:ext cx="432548" cy="74791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3649688" y="3418981"/>
            <a:ext cx="727288" cy="86303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2063230" y="4704054"/>
            <a:ext cx="437679" cy="56958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 flipV="1">
            <a:off x="3655068" y="2931475"/>
            <a:ext cx="614155" cy="219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 flipV="1">
            <a:off x="1896681" y="2472182"/>
            <a:ext cx="404262" cy="35596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-51987" y="2039164"/>
            <a:ext cx="347511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different parts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072383" y="1480453"/>
            <a:ext cx="227382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Accompaniment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Arrow Connector 48"/>
          <p:cNvCxnSpPr/>
          <p:nvPr/>
        </p:nvCxnSpPr>
        <p:spPr>
          <a:xfrm flipV="1">
            <a:off x="6194747" y="638725"/>
            <a:ext cx="0" cy="86661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5157086" y="151219"/>
            <a:ext cx="2745495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Musical background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9585702" y="4056188"/>
            <a:ext cx="200567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part only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811888" y="1688076"/>
            <a:ext cx="334033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Basso continuo/cembalo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9866612" y="3615842"/>
            <a:ext cx="359721" cy="50906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7973202" y="4746449"/>
            <a:ext cx="393772" cy="81153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7973202" y="5467585"/>
            <a:ext cx="23054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Melody &amp; accompaniment</a:t>
            </a: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7565238" y="2145488"/>
            <a:ext cx="545087" cy="52398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8841403" y="3221364"/>
            <a:ext cx="181331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Monophonic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5007166" y="4273878"/>
            <a:ext cx="1593578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Polyphonic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876456" y="5416390"/>
            <a:ext cx="3203185" cy="967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or more independent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interweaving lines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3" name="Straight Arrow Connector 72"/>
          <p:cNvCxnSpPr/>
          <p:nvPr/>
        </p:nvCxnSpPr>
        <p:spPr>
          <a:xfrm flipH="1">
            <a:off x="5259549" y="4746449"/>
            <a:ext cx="189898" cy="74999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5478048" y="3799268"/>
            <a:ext cx="19170" cy="52179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H="1" flipV="1">
            <a:off x="2734482" y="649028"/>
            <a:ext cx="528997" cy="2489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92789" y="369253"/>
            <a:ext cx="2920800" cy="985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Call &amp; response /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Sharing musical ideas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918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566</Words>
  <Application>Microsoft Office PowerPoint</Application>
  <PresentationFormat>Widescreen</PresentationFormat>
  <Paragraphs>223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Default Design</vt:lpstr>
      <vt:lpstr>KS4 Elements of Music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Butler</dc:creator>
  <cp:lastModifiedBy>Dave Butler</cp:lastModifiedBy>
  <cp:revision>26</cp:revision>
  <dcterms:created xsi:type="dcterms:W3CDTF">2020-08-18T15:58:57Z</dcterms:created>
  <dcterms:modified xsi:type="dcterms:W3CDTF">2022-10-03T12:31:15Z</dcterms:modified>
</cp:coreProperties>
</file>