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66" r:id="rId3"/>
    <p:sldId id="257" r:id="rId4"/>
    <p:sldId id="267" r:id="rId5"/>
    <p:sldId id="276" r:id="rId6"/>
    <p:sldId id="273" r:id="rId7"/>
    <p:sldId id="274" r:id="rId8"/>
    <p:sldId id="275" r:id="rId9"/>
    <p:sldId id="277" r:id="rId10"/>
    <p:sldId id="279" r:id="rId11"/>
    <p:sldId id="281" r:id="rId12"/>
    <p:sldId id="278" r:id="rId13"/>
    <p:sldId id="280" r:id="rId14"/>
    <p:sldId id="282" r:id="rId15"/>
    <p:sldId id="258" r:id="rId16"/>
    <p:sldId id="264" r:id="rId17"/>
    <p:sldId id="259" r:id="rId18"/>
    <p:sldId id="260" r:id="rId19"/>
    <p:sldId id="262" r:id="rId20"/>
    <p:sldId id="263" r:id="rId21"/>
    <p:sldId id="284" r:id="rId22"/>
    <p:sldId id="283" r:id="rId23"/>
    <p:sldId id="268" r:id="rId24"/>
    <p:sldId id="269" r:id="rId25"/>
    <p:sldId id="270" r:id="rId26"/>
    <p:sldId id="271" r:id="rId27"/>
    <p:sldId id="27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775BF4-876C-4CFD-9742-676DEEAE82E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6807872-B58E-4429-AF46-903ECDAEA6BD}">
      <dgm:prSet/>
      <dgm:spPr/>
      <dgm:t>
        <a:bodyPr/>
        <a:lstStyle/>
        <a:p>
          <a:r>
            <a:rPr lang="en-US"/>
            <a:t>After King Duncan is murdered, Lady Macbeth tells her husband “A little water clears us of this deed: How easy is it then!” Act 2, Scene 3.</a:t>
          </a:r>
        </a:p>
      </dgm:t>
    </dgm:pt>
    <dgm:pt modelId="{6FFCE8FD-8091-449F-8E7F-EF215C7A77A5}" type="parTrans" cxnId="{45E7159E-057B-4334-A796-2AEE0D992C1B}">
      <dgm:prSet/>
      <dgm:spPr/>
      <dgm:t>
        <a:bodyPr/>
        <a:lstStyle/>
        <a:p>
          <a:endParaRPr lang="en-US"/>
        </a:p>
      </dgm:t>
    </dgm:pt>
    <dgm:pt modelId="{28EB4939-9982-466C-A1A7-F90A8DB836C6}" type="sibTrans" cxnId="{45E7159E-057B-4334-A796-2AEE0D992C1B}">
      <dgm:prSet/>
      <dgm:spPr/>
      <dgm:t>
        <a:bodyPr/>
        <a:lstStyle/>
        <a:p>
          <a:endParaRPr lang="en-US"/>
        </a:p>
      </dgm:t>
    </dgm:pt>
    <dgm:pt modelId="{43FB5DE8-CA4D-4C07-A0B5-EF8F47C530D7}">
      <dgm:prSet/>
      <dgm:spPr/>
      <dgm:t>
        <a:bodyPr/>
        <a:lstStyle/>
        <a:p>
          <a:r>
            <a:rPr lang="en-US"/>
            <a:t>After allowing the crucifixion of Jesus, Pilate “took water and washed his hands before the crowd, saying, ‘I am innocent of this man’s blood; see to it yourselves” (Matthew 27:24).</a:t>
          </a:r>
        </a:p>
      </dgm:t>
    </dgm:pt>
    <dgm:pt modelId="{B49E847D-6DF3-45DE-B50A-065FCBC5C02F}" type="parTrans" cxnId="{CA11772E-3BDE-4D70-9ADF-8D2817002EF6}">
      <dgm:prSet/>
      <dgm:spPr/>
      <dgm:t>
        <a:bodyPr/>
        <a:lstStyle/>
        <a:p>
          <a:endParaRPr lang="en-US"/>
        </a:p>
      </dgm:t>
    </dgm:pt>
    <dgm:pt modelId="{32A6B4EE-C416-4324-B644-05B052F1CA2B}" type="sibTrans" cxnId="{CA11772E-3BDE-4D70-9ADF-8D2817002EF6}">
      <dgm:prSet/>
      <dgm:spPr/>
      <dgm:t>
        <a:bodyPr/>
        <a:lstStyle/>
        <a:p>
          <a:endParaRPr lang="en-US"/>
        </a:p>
      </dgm:t>
    </dgm:pt>
    <dgm:pt modelId="{FD553B4C-24BC-4AD6-AB76-E090C2CFFE28}" type="pres">
      <dgm:prSet presAssocID="{3D775BF4-876C-4CFD-9742-676DEEAE82E4}" presName="vert0" presStyleCnt="0">
        <dgm:presLayoutVars>
          <dgm:dir/>
          <dgm:animOne val="branch"/>
          <dgm:animLvl val="lvl"/>
        </dgm:presLayoutVars>
      </dgm:prSet>
      <dgm:spPr/>
    </dgm:pt>
    <dgm:pt modelId="{881F03AA-8E56-4B5C-9C86-57AD4930B2ED}" type="pres">
      <dgm:prSet presAssocID="{F6807872-B58E-4429-AF46-903ECDAEA6BD}" presName="thickLine" presStyleLbl="alignNode1" presStyleIdx="0" presStyleCnt="2"/>
      <dgm:spPr/>
    </dgm:pt>
    <dgm:pt modelId="{36A9FBD7-C39B-490F-BFA3-D9F1A45CA74F}" type="pres">
      <dgm:prSet presAssocID="{F6807872-B58E-4429-AF46-903ECDAEA6BD}" presName="horz1" presStyleCnt="0"/>
      <dgm:spPr/>
    </dgm:pt>
    <dgm:pt modelId="{5C403E50-4E70-4E9E-A11C-B655498B4602}" type="pres">
      <dgm:prSet presAssocID="{F6807872-B58E-4429-AF46-903ECDAEA6BD}" presName="tx1" presStyleLbl="revTx" presStyleIdx="0" presStyleCnt="2"/>
      <dgm:spPr/>
    </dgm:pt>
    <dgm:pt modelId="{E89E542E-9ADC-42F2-97EE-84745348C0E0}" type="pres">
      <dgm:prSet presAssocID="{F6807872-B58E-4429-AF46-903ECDAEA6BD}" presName="vert1" presStyleCnt="0"/>
      <dgm:spPr/>
    </dgm:pt>
    <dgm:pt modelId="{946BA257-7BE0-4572-881D-8617E624E436}" type="pres">
      <dgm:prSet presAssocID="{43FB5DE8-CA4D-4C07-A0B5-EF8F47C530D7}" presName="thickLine" presStyleLbl="alignNode1" presStyleIdx="1" presStyleCnt="2"/>
      <dgm:spPr/>
    </dgm:pt>
    <dgm:pt modelId="{40378F36-6F4A-4502-85D4-441DCB737175}" type="pres">
      <dgm:prSet presAssocID="{43FB5DE8-CA4D-4C07-A0B5-EF8F47C530D7}" presName="horz1" presStyleCnt="0"/>
      <dgm:spPr/>
    </dgm:pt>
    <dgm:pt modelId="{A566583A-6202-4DD9-B9C3-37A86BF7BEB0}" type="pres">
      <dgm:prSet presAssocID="{43FB5DE8-CA4D-4C07-A0B5-EF8F47C530D7}" presName="tx1" presStyleLbl="revTx" presStyleIdx="1" presStyleCnt="2"/>
      <dgm:spPr/>
    </dgm:pt>
    <dgm:pt modelId="{3791B68C-0B27-449D-80B4-A18B66235C1B}" type="pres">
      <dgm:prSet presAssocID="{43FB5DE8-CA4D-4C07-A0B5-EF8F47C530D7}" presName="vert1" presStyleCnt="0"/>
      <dgm:spPr/>
    </dgm:pt>
  </dgm:ptLst>
  <dgm:cxnLst>
    <dgm:cxn modelId="{CA11772E-3BDE-4D70-9ADF-8D2817002EF6}" srcId="{3D775BF4-876C-4CFD-9742-676DEEAE82E4}" destId="{43FB5DE8-CA4D-4C07-A0B5-EF8F47C530D7}" srcOrd="1" destOrd="0" parTransId="{B49E847D-6DF3-45DE-B50A-065FCBC5C02F}" sibTransId="{32A6B4EE-C416-4324-B644-05B052F1CA2B}"/>
    <dgm:cxn modelId="{A7E25432-5245-499C-A0AB-03544A21AB56}" type="presOf" srcId="{43FB5DE8-CA4D-4C07-A0B5-EF8F47C530D7}" destId="{A566583A-6202-4DD9-B9C3-37A86BF7BEB0}" srcOrd="0" destOrd="0" presId="urn:microsoft.com/office/officeart/2008/layout/LinedList"/>
    <dgm:cxn modelId="{45E7159E-057B-4334-A796-2AEE0D992C1B}" srcId="{3D775BF4-876C-4CFD-9742-676DEEAE82E4}" destId="{F6807872-B58E-4429-AF46-903ECDAEA6BD}" srcOrd="0" destOrd="0" parTransId="{6FFCE8FD-8091-449F-8E7F-EF215C7A77A5}" sibTransId="{28EB4939-9982-466C-A1A7-F90A8DB836C6}"/>
    <dgm:cxn modelId="{6EC20FCD-F345-43F0-96BC-592412F340E0}" type="presOf" srcId="{F6807872-B58E-4429-AF46-903ECDAEA6BD}" destId="{5C403E50-4E70-4E9E-A11C-B655498B4602}" srcOrd="0" destOrd="0" presId="urn:microsoft.com/office/officeart/2008/layout/LinedList"/>
    <dgm:cxn modelId="{33D3AEDA-C6AA-4DDD-8C8C-62FD5D980194}" type="presOf" srcId="{3D775BF4-876C-4CFD-9742-676DEEAE82E4}" destId="{FD553B4C-24BC-4AD6-AB76-E090C2CFFE28}" srcOrd="0" destOrd="0" presId="urn:microsoft.com/office/officeart/2008/layout/LinedList"/>
    <dgm:cxn modelId="{6348A25A-7AD0-4ACB-B296-8CF46147F4A8}" type="presParOf" srcId="{FD553B4C-24BC-4AD6-AB76-E090C2CFFE28}" destId="{881F03AA-8E56-4B5C-9C86-57AD4930B2ED}" srcOrd="0" destOrd="0" presId="urn:microsoft.com/office/officeart/2008/layout/LinedList"/>
    <dgm:cxn modelId="{4A6D0EED-B874-4DE5-9854-4BC40349A04A}" type="presParOf" srcId="{FD553B4C-24BC-4AD6-AB76-E090C2CFFE28}" destId="{36A9FBD7-C39B-490F-BFA3-D9F1A45CA74F}" srcOrd="1" destOrd="0" presId="urn:microsoft.com/office/officeart/2008/layout/LinedList"/>
    <dgm:cxn modelId="{954DC3C7-71E5-44DB-9D34-1F46946A0192}" type="presParOf" srcId="{36A9FBD7-C39B-490F-BFA3-D9F1A45CA74F}" destId="{5C403E50-4E70-4E9E-A11C-B655498B4602}" srcOrd="0" destOrd="0" presId="urn:microsoft.com/office/officeart/2008/layout/LinedList"/>
    <dgm:cxn modelId="{395B840A-1C91-4981-A103-1FBD686AF185}" type="presParOf" srcId="{36A9FBD7-C39B-490F-BFA3-D9F1A45CA74F}" destId="{E89E542E-9ADC-42F2-97EE-84745348C0E0}" srcOrd="1" destOrd="0" presId="urn:microsoft.com/office/officeart/2008/layout/LinedList"/>
    <dgm:cxn modelId="{78790AB9-9C1C-474D-BACA-7636273714AE}" type="presParOf" srcId="{FD553B4C-24BC-4AD6-AB76-E090C2CFFE28}" destId="{946BA257-7BE0-4572-881D-8617E624E436}" srcOrd="2" destOrd="0" presId="urn:microsoft.com/office/officeart/2008/layout/LinedList"/>
    <dgm:cxn modelId="{62AD5C6C-FACA-4A5C-ADEE-A34FFC4C3901}" type="presParOf" srcId="{FD553B4C-24BC-4AD6-AB76-E090C2CFFE28}" destId="{40378F36-6F4A-4502-85D4-441DCB737175}" srcOrd="3" destOrd="0" presId="urn:microsoft.com/office/officeart/2008/layout/LinedList"/>
    <dgm:cxn modelId="{A546D0D0-E0EA-4ADC-B7FC-D6E5482C11AC}" type="presParOf" srcId="{40378F36-6F4A-4502-85D4-441DCB737175}" destId="{A566583A-6202-4DD9-B9C3-37A86BF7BEB0}" srcOrd="0" destOrd="0" presId="urn:microsoft.com/office/officeart/2008/layout/LinedList"/>
    <dgm:cxn modelId="{C9298B25-6B08-4527-8E50-746827FC6A64}" type="presParOf" srcId="{40378F36-6F4A-4502-85D4-441DCB737175}" destId="{3791B68C-0B27-449D-80B4-A18B66235C1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345764-98AB-4FB5-B20E-8075E69546EC}"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BBF698D2-D4AF-465C-B209-A083EBA5AF99}">
      <dgm:prSet/>
      <dgm:spPr/>
      <dgm:t>
        <a:bodyPr/>
        <a:lstStyle/>
        <a:p>
          <a:r>
            <a:rPr lang="en-US"/>
            <a:t>“Who’s there, i’ th’ name of Beelzebub? Here’s a farmer, that hanged himself on th’ expectation of plenty.” Porter: Act 2, Scene 3.</a:t>
          </a:r>
        </a:p>
      </dgm:t>
    </dgm:pt>
    <dgm:pt modelId="{4AC0C886-AFB7-4540-BD1B-6A16B8005B20}" type="parTrans" cxnId="{9B373D4E-13C4-44ED-A4A9-C47D1B0D10AF}">
      <dgm:prSet/>
      <dgm:spPr/>
      <dgm:t>
        <a:bodyPr/>
        <a:lstStyle/>
        <a:p>
          <a:endParaRPr lang="en-US"/>
        </a:p>
      </dgm:t>
    </dgm:pt>
    <dgm:pt modelId="{4B6CDDE9-76B9-418F-B405-FC910668B8F3}" type="sibTrans" cxnId="{9B373D4E-13C4-44ED-A4A9-C47D1B0D10AF}">
      <dgm:prSet/>
      <dgm:spPr/>
      <dgm:t>
        <a:bodyPr/>
        <a:lstStyle/>
        <a:p>
          <a:endParaRPr lang="en-US"/>
        </a:p>
      </dgm:t>
    </dgm:pt>
    <dgm:pt modelId="{9FCD8C3F-48DA-4592-9934-F8E7F0495482}">
      <dgm:prSet/>
      <dgm:spPr/>
      <dgm:t>
        <a:bodyPr/>
        <a:lstStyle/>
        <a:p>
          <a:r>
            <a:rPr lang="en-US"/>
            <a:t>Matthew 27:5 – “And throwing down the pieces of silver into the temple, he departed, and he went and hanged himself.”</a:t>
          </a:r>
        </a:p>
      </dgm:t>
    </dgm:pt>
    <dgm:pt modelId="{8CAC83C7-34E7-4B0A-85DE-F204BA8E9D87}" type="parTrans" cxnId="{DD13C336-B2BA-45C6-9071-E11C18E0887D}">
      <dgm:prSet/>
      <dgm:spPr/>
      <dgm:t>
        <a:bodyPr/>
        <a:lstStyle/>
        <a:p>
          <a:endParaRPr lang="en-US"/>
        </a:p>
      </dgm:t>
    </dgm:pt>
    <dgm:pt modelId="{221BD465-7526-4A6E-B91F-73471B039FC9}" type="sibTrans" cxnId="{DD13C336-B2BA-45C6-9071-E11C18E0887D}">
      <dgm:prSet/>
      <dgm:spPr/>
      <dgm:t>
        <a:bodyPr/>
        <a:lstStyle/>
        <a:p>
          <a:endParaRPr lang="en-US"/>
        </a:p>
      </dgm:t>
    </dgm:pt>
    <dgm:pt modelId="{BC40985E-176E-47A7-8455-AF9788E64767}" type="pres">
      <dgm:prSet presAssocID="{AD345764-98AB-4FB5-B20E-8075E69546EC}" presName="hierChild1" presStyleCnt="0">
        <dgm:presLayoutVars>
          <dgm:chPref val="1"/>
          <dgm:dir/>
          <dgm:animOne val="branch"/>
          <dgm:animLvl val="lvl"/>
          <dgm:resizeHandles/>
        </dgm:presLayoutVars>
      </dgm:prSet>
      <dgm:spPr/>
    </dgm:pt>
    <dgm:pt modelId="{2DE8C96E-4555-467C-A00F-5403243885C6}" type="pres">
      <dgm:prSet presAssocID="{BBF698D2-D4AF-465C-B209-A083EBA5AF99}" presName="hierRoot1" presStyleCnt="0"/>
      <dgm:spPr/>
    </dgm:pt>
    <dgm:pt modelId="{C8082009-256D-4A59-A665-077E0361AD93}" type="pres">
      <dgm:prSet presAssocID="{BBF698D2-D4AF-465C-B209-A083EBA5AF99}" presName="composite" presStyleCnt="0"/>
      <dgm:spPr/>
    </dgm:pt>
    <dgm:pt modelId="{D9766554-5FED-4331-9E63-3E27B407EF23}" type="pres">
      <dgm:prSet presAssocID="{BBF698D2-D4AF-465C-B209-A083EBA5AF99}" presName="background" presStyleLbl="node0" presStyleIdx="0" presStyleCnt="2"/>
      <dgm:spPr/>
    </dgm:pt>
    <dgm:pt modelId="{F9BDDE16-2FCD-46B5-B622-EE3F063EDFE0}" type="pres">
      <dgm:prSet presAssocID="{BBF698D2-D4AF-465C-B209-A083EBA5AF99}" presName="text" presStyleLbl="fgAcc0" presStyleIdx="0" presStyleCnt="2">
        <dgm:presLayoutVars>
          <dgm:chPref val="3"/>
        </dgm:presLayoutVars>
      </dgm:prSet>
      <dgm:spPr/>
    </dgm:pt>
    <dgm:pt modelId="{75A80906-DC22-49D0-8437-BE9E275D5172}" type="pres">
      <dgm:prSet presAssocID="{BBF698D2-D4AF-465C-B209-A083EBA5AF99}" presName="hierChild2" presStyleCnt="0"/>
      <dgm:spPr/>
    </dgm:pt>
    <dgm:pt modelId="{E15CA73A-3A72-4B85-B43B-C0796E7C4ACD}" type="pres">
      <dgm:prSet presAssocID="{9FCD8C3F-48DA-4592-9934-F8E7F0495482}" presName="hierRoot1" presStyleCnt="0"/>
      <dgm:spPr/>
    </dgm:pt>
    <dgm:pt modelId="{78FDB00B-D807-4F01-9DBC-93A041442235}" type="pres">
      <dgm:prSet presAssocID="{9FCD8C3F-48DA-4592-9934-F8E7F0495482}" presName="composite" presStyleCnt="0"/>
      <dgm:spPr/>
    </dgm:pt>
    <dgm:pt modelId="{CD65010B-A450-405D-A259-87C460E5B368}" type="pres">
      <dgm:prSet presAssocID="{9FCD8C3F-48DA-4592-9934-F8E7F0495482}" presName="background" presStyleLbl="node0" presStyleIdx="1" presStyleCnt="2"/>
      <dgm:spPr/>
    </dgm:pt>
    <dgm:pt modelId="{6EEEA530-8763-4845-A8CD-C956B61C5AD4}" type="pres">
      <dgm:prSet presAssocID="{9FCD8C3F-48DA-4592-9934-F8E7F0495482}" presName="text" presStyleLbl="fgAcc0" presStyleIdx="1" presStyleCnt="2">
        <dgm:presLayoutVars>
          <dgm:chPref val="3"/>
        </dgm:presLayoutVars>
      </dgm:prSet>
      <dgm:spPr/>
    </dgm:pt>
    <dgm:pt modelId="{A4AA4CDA-FDB4-46EA-B01E-469474B15F3E}" type="pres">
      <dgm:prSet presAssocID="{9FCD8C3F-48DA-4592-9934-F8E7F0495482}" presName="hierChild2" presStyleCnt="0"/>
      <dgm:spPr/>
    </dgm:pt>
  </dgm:ptLst>
  <dgm:cxnLst>
    <dgm:cxn modelId="{DD13C336-B2BA-45C6-9071-E11C18E0887D}" srcId="{AD345764-98AB-4FB5-B20E-8075E69546EC}" destId="{9FCD8C3F-48DA-4592-9934-F8E7F0495482}" srcOrd="1" destOrd="0" parTransId="{8CAC83C7-34E7-4B0A-85DE-F204BA8E9D87}" sibTransId="{221BD465-7526-4A6E-B91F-73471B039FC9}"/>
    <dgm:cxn modelId="{9B373D4E-13C4-44ED-A4A9-C47D1B0D10AF}" srcId="{AD345764-98AB-4FB5-B20E-8075E69546EC}" destId="{BBF698D2-D4AF-465C-B209-A083EBA5AF99}" srcOrd="0" destOrd="0" parTransId="{4AC0C886-AFB7-4540-BD1B-6A16B8005B20}" sibTransId="{4B6CDDE9-76B9-418F-B405-FC910668B8F3}"/>
    <dgm:cxn modelId="{02B5C891-7834-4AF9-94C1-ACAE31FD8693}" type="presOf" srcId="{BBF698D2-D4AF-465C-B209-A083EBA5AF99}" destId="{F9BDDE16-2FCD-46B5-B622-EE3F063EDFE0}" srcOrd="0" destOrd="0" presId="urn:microsoft.com/office/officeart/2005/8/layout/hierarchy1"/>
    <dgm:cxn modelId="{3F0A02B6-758D-4B94-9501-558E82129F91}" type="presOf" srcId="{AD345764-98AB-4FB5-B20E-8075E69546EC}" destId="{BC40985E-176E-47A7-8455-AF9788E64767}" srcOrd="0" destOrd="0" presId="urn:microsoft.com/office/officeart/2005/8/layout/hierarchy1"/>
    <dgm:cxn modelId="{4BFBCEFE-7164-41C4-A692-0A9588083074}" type="presOf" srcId="{9FCD8C3F-48DA-4592-9934-F8E7F0495482}" destId="{6EEEA530-8763-4845-A8CD-C956B61C5AD4}" srcOrd="0" destOrd="0" presId="urn:microsoft.com/office/officeart/2005/8/layout/hierarchy1"/>
    <dgm:cxn modelId="{C51B26B3-617C-4485-9646-9BC23C7BBDE8}" type="presParOf" srcId="{BC40985E-176E-47A7-8455-AF9788E64767}" destId="{2DE8C96E-4555-467C-A00F-5403243885C6}" srcOrd="0" destOrd="0" presId="urn:microsoft.com/office/officeart/2005/8/layout/hierarchy1"/>
    <dgm:cxn modelId="{7FFECACC-BD6B-43AE-BB8C-48A702CB65C9}" type="presParOf" srcId="{2DE8C96E-4555-467C-A00F-5403243885C6}" destId="{C8082009-256D-4A59-A665-077E0361AD93}" srcOrd="0" destOrd="0" presId="urn:microsoft.com/office/officeart/2005/8/layout/hierarchy1"/>
    <dgm:cxn modelId="{CCBBB838-CF51-4774-9AA0-C29B4E7B4423}" type="presParOf" srcId="{C8082009-256D-4A59-A665-077E0361AD93}" destId="{D9766554-5FED-4331-9E63-3E27B407EF23}" srcOrd="0" destOrd="0" presId="urn:microsoft.com/office/officeart/2005/8/layout/hierarchy1"/>
    <dgm:cxn modelId="{A35850B5-8051-4A8C-B868-8BC3196199A6}" type="presParOf" srcId="{C8082009-256D-4A59-A665-077E0361AD93}" destId="{F9BDDE16-2FCD-46B5-B622-EE3F063EDFE0}" srcOrd="1" destOrd="0" presId="urn:microsoft.com/office/officeart/2005/8/layout/hierarchy1"/>
    <dgm:cxn modelId="{790288B2-2339-4550-92E3-E6E1B5194B79}" type="presParOf" srcId="{2DE8C96E-4555-467C-A00F-5403243885C6}" destId="{75A80906-DC22-49D0-8437-BE9E275D5172}" srcOrd="1" destOrd="0" presId="urn:microsoft.com/office/officeart/2005/8/layout/hierarchy1"/>
    <dgm:cxn modelId="{7C9B2712-D7D3-429C-ACAE-9D58AFA6BD90}" type="presParOf" srcId="{BC40985E-176E-47A7-8455-AF9788E64767}" destId="{E15CA73A-3A72-4B85-B43B-C0796E7C4ACD}" srcOrd="1" destOrd="0" presId="urn:microsoft.com/office/officeart/2005/8/layout/hierarchy1"/>
    <dgm:cxn modelId="{7BC648C7-8F30-46B0-9DCA-7D512B26DC84}" type="presParOf" srcId="{E15CA73A-3A72-4B85-B43B-C0796E7C4ACD}" destId="{78FDB00B-D807-4F01-9DBC-93A041442235}" srcOrd="0" destOrd="0" presId="urn:microsoft.com/office/officeart/2005/8/layout/hierarchy1"/>
    <dgm:cxn modelId="{B18B1AC2-99C1-4F5B-A9F8-84A0596969D0}" type="presParOf" srcId="{78FDB00B-D807-4F01-9DBC-93A041442235}" destId="{CD65010B-A450-405D-A259-87C460E5B368}" srcOrd="0" destOrd="0" presId="urn:microsoft.com/office/officeart/2005/8/layout/hierarchy1"/>
    <dgm:cxn modelId="{F4A71AC6-90C7-48BC-8276-8535C941B844}" type="presParOf" srcId="{78FDB00B-D807-4F01-9DBC-93A041442235}" destId="{6EEEA530-8763-4845-A8CD-C956B61C5AD4}" srcOrd="1" destOrd="0" presId="urn:microsoft.com/office/officeart/2005/8/layout/hierarchy1"/>
    <dgm:cxn modelId="{E32245D2-FC8B-402C-BD02-6A9EE2AA26BF}" type="presParOf" srcId="{E15CA73A-3A72-4B85-B43B-C0796E7C4ACD}" destId="{A4AA4CDA-FDB4-46EA-B01E-469474B15F3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1F03AA-8E56-4B5C-9C86-57AD4930B2ED}">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403E50-4E70-4E9E-A11C-B655498B4602}">
      <dsp:nvSpPr>
        <dsp:cNvPr id="0" name=""/>
        <dsp:cNvSpPr/>
      </dsp:nvSpPr>
      <dsp:spPr>
        <a:xfrm>
          <a:off x="0" y="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After King Duncan is murdered, Lady Macbeth tells her husband “A little water clears us of this deed: How easy is it then!” Act 2, Scene 3.</a:t>
          </a:r>
        </a:p>
      </dsp:txBody>
      <dsp:txXfrm>
        <a:off x="0" y="0"/>
        <a:ext cx="6492875" cy="2552700"/>
      </dsp:txXfrm>
    </dsp:sp>
    <dsp:sp modelId="{946BA257-7BE0-4572-881D-8617E624E436}">
      <dsp:nvSpPr>
        <dsp:cNvPr id="0" name=""/>
        <dsp:cNvSpPr/>
      </dsp:nvSpPr>
      <dsp:spPr>
        <a:xfrm>
          <a:off x="0" y="255270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66583A-6202-4DD9-B9C3-37A86BF7BEB0}">
      <dsp:nvSpPr>
        <dsp:cNvPr id="0" name=""/>
        <dsp:cNvSpPr/>
      </dsp:nvSpPr>
      <dsp:spPr>
        <a:xfrm>
          <a:off x="0" y="255270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After allowing the crucifixion of Jesus, Pilate “took water and washed his hands before the crowd, saying, ‘I am innocent of this man’s blood; see to it yourselves” (Matthew 27:24).</a:t>
          </a:r>
        </a:p>
      </dsp:txBody>
      <dsp:txXfrm>
        <a:off x="0" y="2552700"/>
        <a:ext cx="6492875" cy="25527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66554-5FED-4331-9E63-3E27B407EF23}">
      <dsp:nvSpPr>
        <dsp:cNvPr id="0" name=""/>
        <dsp:cNvSpPr/>
      </dsp:nvSpPr>
      <dsp:spPr>
        <a:xfrm>
          <a:off x="130938" y="1393"/>
          <a:ext cx="4224635" cy="2682643"/>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BDDE16-2FCD-46B5-B622-EE3F063EDFE0}">
      <dsp:nvSpPr>
        <dsp:cNvPr id="0" name=""/>
        <dsp:cNvSpPr/>
      </dsp:nvSpPr>
      <dsp:spPr>
        <a:xfrm>
          <a:off x="600342" y="447327"/>
          <a:ext cx="4224635" cy="2682643"/>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“Who’s there, i’ th’ name of Beelzebub? Here’s a farmer, that hanged himself on th’ expectation of plenty.” Porter: Act 2, Scene 3.</a:t>
          </a:r>
        </a:p>
      </dsp:txBody>
      <dsp:txXfrm>
        <a:off x="678914" y="525899"/>
        <a:ext cx="4067491" cy="2525499"/>
      </dsp:txXfrm>
    </dsp:sp>
    <dsp:sp modelId="{CD65010B-A450-405D-A259-87C460E5B368}">
      <dsp:nvSpPr>
        <dsp:cNvPr id="0" name=""/>
        <dsp:cNvSpPr/>
      </dsp:nvSpPr>
      <dsp:spPr>
        <a:xfrm>
          <a:off x="5294381" y="1393"/>
          <a:ext cx="4224635" cy="2682643"/>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EA530-8763-4845-A8CD-C956B61C5AD4}">
      <dsp:nvSpPr>
        <dsp:cNvPr id="0" name=""/>
        <dsp:cNvSpPr/>
      </dsp:nvSpPr>
      <dsp:spPr>
        <a:xfrm>
          <a:off x="5763785" y="447327"/>
          <a:ext cx="4224635" cy="2682643"/>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Matthew 27:5 – “And throwing down the pieces of silver into the temple, he departed, and he went and hanged himself.”</a:t>
          </a:r>
        </a:p>
      </dsp:txBody>
      <dsp:txXfrm>
        <a:off x="5842357" y="525899"/>
        <a:ext cx="4067491" cy="252549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FFDCF-4448-4864-B63D-3246F9BC6048}" type="datetimeFigureOut">
              <a:rPr lang="en-GB" smtClean="0"/>
              <a:t>25/11/2019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C45EE2-63D5-497D-BF0C-1764833C4BAC}" type="slidenum">
              <a:rPr lang="en-GB" smtClean="0"/>
              <a:t>‹#›</a:t>
            </a:fld>
            <a:endParaRPr lang="en-GB"/>
          </a:p>
        </p:txBody>
      </p:sp>
    </p:spTree>
    <p:extLst>
      <p:ext uri="{BB962C8B-B14F-4D97-AF65-F5344CB8AC3E}">
        <p14:creationId xmlns:p14="http://schemas.microsoft.com/office/powerpoint/2010/main" val="906973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B1FE4AA-8433-486E-BE00-95C45512048E}"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0A859-1DC7-4EA2-AD33-36816760D0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BDDA88-70D3-4F55-8F85-52FAED5194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94B96D-AEE4-4FE4-8AA6-B1BEFFB75AE9}"/>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39420499-F9D0-4CA9-AD72-D89D304E7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345F1E-8E97-4C06-90B5-58D29AABE476}"/>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479498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6F10E-2447-4063-932B-47EC8842A4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B66203-77DB-4D29-AF95-C2DF2AFFFD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E01474-1B4E-48FE-887D-DDDE19406D15}"/>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78D27641-6142-4E24-BA72-C0DBB71B9F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B4F68D-8895-481A-953A-9D93B2793548}"/>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3287682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2B680-30DB-4BA8-BD3F-BAEA611AF1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9EA0FD9-BF93-4C87-AC58-9EF845C6AD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6B9D65-8932-4761-A26D-8BED1C3AC6E3}"/>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B6535D0E-9C53-495B-9268-5CFE945807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8761B8-97C7-4778-BE09-6C6F2FE25CE1}"/>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701816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A83A-A5B8-49FB-BEE5-0AB0ACF0C2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FF4CDC-5AE4-4828-A2D8-557E630060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2D0CF6F-5134-493E-B3BD-615766AAE7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6A7E1F5-A334-4DBB-837D-654838B13228}"/>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6" name="Footer Placeholder 5">
            <a:extLst>
              <a:ext uri="{FF2B5EF4-FFF2-40B4-BE49-F238E27FC236}">
                <a16:creationId xmlns:a16="http://schemas.microsoft.com/office/drawing/2014/main" id="{AEEE9CE1-F197-43C3-A8F6-FE4FBF098C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6A2229-A91B-4CB9-B614-188F9882C57E}"/>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265897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C2879-FAC9-46F6-AC02-12DC7BA6F3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225EDC-5BD4-42D9-880B-094C2219D2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0B301F-2331-4DD5-A1DF-FA9F4801D8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677377-E8D1-40BE-A899-C6F9407125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E075054-6344-4279-A142-1714DAAED2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073B59-4D8F-4193-9771-E889612885D0}"/>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8" name="Footer Placeholder 7">
            <a:extLst>
              <a:ext uri="{FF2B5EF4-FFF2-40B4-BE49-F238E27FC236}">
                <a16:creationId xmlns:a16="http://schemas.microsoft.com/office/drawing/2014/main" id="{09FDB59B-B3BF-49C2-AE4C-A25EF3AF00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B1113C8-A51C-4267-9AEA-808DA8F7118C}"/>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1029525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3A47A-639F-4F33-A16F-73D3523DC5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04C38B-5207-4C89-BDA3-043930614F5F}"/>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4" name="Footer Placeholder 3">
            <a:extLst>
              <a:ext uri="{FF2B5EF4-FFF2-40B4-BE49-F238E27FC236}">
                <a16:creationId xmlns:a16="http://schemas.microsoft.com/office/drawing/2014/main" id="{76975F0A-EAB3-4875-A983-5EF22D19C8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FD21BA-4525-4D2F-8FDE-7C46B39628CD}"/>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1410301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0DCE92-762D-4698-AD65-F18E232B8E88}"/>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3" name="Footer Placeholder 2">
            <a:extLst>
              <a:ext uri="{FF2B5EF4-FFF2-40B4-BE49-F238E27FC236}">
                <a16:creationId xmlns:a16="http://schemas.microsoft.com/office/drawing/2014/main" id="{87CD7A1F-E0AE-4855-ACA8-82F95E9909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720F33-D559-4A09-A3B4-E7048623B481}"/>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408830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E6937-6BA8-4CAE-9266-89F4810851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64787A-FDFA-4A34-9B35-4B95F003BE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9E8C52-C01A-4C44-A306-77DECB52C4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730DED-173A-4184-BABA-76BF0C91620F}"/>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6" name="Footer Placeholder 5">
            <a:extLst>
              <a:ext uri="{FF2B5EF4-FFF2-40B4-BE49-F238E27FC236}">
                <a16:creationId xmlns:a16="http://schemas.microsoft.com/office/drawing/2014/main" id="{4D3B01E5-A02B-4577-AC10-BCBFA068F7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56C952-61C5-4DBA-9E7C-8DCC0631C1E3}"/>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1607627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507CB-0419-4201-B50B-AB85B55DBF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EC1ABE-9128-4D23-B9DD-416688A549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4A6E3D-8B00-47A8-97EF-53166A0CC3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A0056C-4841-423B-A5EF-31EC1665E784}"/>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6" name="Footer Placeholder 5">
            <a:extLst>
              <a:ext uri="{FF2B5EF4-FFF2-40B4-BE49-F238E27FC236}">
                <a16:creationId xmlns:a16="http://schemas.microsoft.com/office/drawing/2014/main" id="{585F32A7-5DFD-425C-B3DF-154D90E413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838B82-8CE9-4D46-B303-A52617C6DD23}"/>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3244873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BA5FE-B03E-4DDC-9569-58775C13B2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2F41C6-A79A-4658-AD92-52CABED192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066E16-0369-4E0D-93F8-E826439D8AE8}"/>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624CAB48-993A-4D78-8540-0673EB4864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01439-F7E2-4638-840E-B379522B3BB1}"/>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285615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37647D-BDF3-46E2-A781-F5B59946B0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F68E8B-1D26-44CE-8E11-778773D52A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62D22C-3C26-4135-84C3-5253779DAB27}"/>
              </a:ext>
            </a:extLst>
          </p:cNvPr>
          <p:cNvSpPr>
            <a:spLocks noGrp="1"/>
          </p:cNvSpPr>
          <p:nvPr>
            <p:ph type="dt" sz="half" idx="10"/>
          </p:nvPr>
        </p:nvSpPr>
        <p:spPr/>
        <p:txBody>
          <a:body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15171465-D8DB-415C-ADDD-9D45006FD7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08DFF0-D4D2-424E-BCCD-3E5724EBF31B}"/>
              </a:ext>
            </a:extLst>
          </p:cNvPr>
          <p:cNvSpPr>
            <a:spLocks noGrp="1"/>
          </p:cNvSpPr>
          <p:nvPr>
            <p:ph type="sldNum" sz="quarter" idx="12"/>
          </p:nvPr>
        </p:nvSpPr>
        <p:spPr/>
        <p:txBody>
          <a:bodyPr/>
          <a:lstStyle/>
          <a:p>
            <a:fld id="{0C78C2F5-4A9A-4B86-B3A9-368B3EAB952B}" type="slidenum">
              <a:rPr lang="en-GB" smtClean="0"/>
              <a:t>‹#›</a:t>
            </a:fld>
            <a:endParaRPr lang="en-GB"/>
          </a:p>
        </p:txBody>
      </p:sp>
    </p:spTree>
    <p:extLst>
      <p:ext uri="{BB962C8B-B14F-4D97-AF65-F5344CB8AC3E}">
        <p14:creationId xmlns:p14="http://schemas.microsoft.com/office/powerpoint/2010/main" val="1391058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4A2FFA-2FEE-45C4-B34E-7E197661E9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7F081B-8099-44E7-B1E3-E6E6E7DF10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CE63-671E-4A51-8952-ECFF8B4FE0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E37EC4-74FA-4137-8313-9033F700E76B}" type="datetimeFigureOut">
              <a:rPr lang="en-GB" smtClean="0"/>
              <a:t>25/11/2019</a:t>
            </a:fld>
            <a:endParaRPr lang="en-GB"/>
          </a:p>
        </p:txBody>
      </p:sp>
      <p:sp>
        <p:nvSpPr>
          <p:cNvPr id="5" name="Footer Placeholder 4">
            <a:extLst>
              <a:ext uri="{FF2B5EF4-FFF2-40B4-BE49-F238E27FC236}">
                <a16:creationId xmlns:a16="http://schemas.microsoft.com/office/drawing/2014/main" id="{C5992C15-FCEC-4CA5-8F43-D891660268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54B3CA-D7F9-45B4-A39A-A4F7E6106D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78C2F5-4A9A-4B86-B3A9-368B3EAB952B}" type="slidenum">
              <a:rPr lang="en-GB" smtClean="0"/>
              <a:t>‹#›</a:t>
            </a:fld>
            <a:endParaRPr lang="en-GB"/>
          </a:p>
        </p:txBody>
      </p:sp>
    </p:spTree>
    <p:extLst>
      <p:ext uri="{BB962C8B-B14F-4D97-AF65-F5344CB8AC3E}">
        <p14:creationId xmlns:p14="http://schemas.microsoft.com/office/powerpoint/2010/main" val="3039611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56FBE6-8FE7-4E83-B2BD-E0C7603795AE}"/>
              </a:ext>
            </a:extLst>
          </p:cNvPr>
          <p:cNvSpPr txBox="1"/>
          <p:nvPr/>
        </p:nvSpPr>
        <p:spPr>
          <a:xfrm>
            <a:off x="1078328" y="368774"/>
            <a:ext cx="9741159" cy="2123658"/>
          </a:xfrm>
          <a:prstGeom prst="rect">
            <a:avLst/>
          </a:prstGeom>
          <a:noFill/>
        </p:spPr>
        <p:txBody>
          <a:bodyPr wrap="square" rtlCol="0">
            <a:spAutoFit/>
          </a:bodyPr>
          <a:lstStyle/>
          <a:p>
            <a:pPr algn="ctr"/>
            <a:r>
              <a:rPr lang="en-GB" sz="6600" b="1" dirty="0">
                <a:solidFill>
                  <a:schemeClr val="accent1"/>
                </a:solidFill>
              </a:rPr>
              <a:t>Understanding Religion and Literature</a:t>
            </a:r>
          </a:p>
        </p:txBody>
      </p:sp>
      <p:sp>
        <p:nvSpPr>
          <p:cNvPr id="5" name="Rectangle 4">
            <a:extLst>
              <a:ext uri="{FF2B5EF4-FFF2-40B4-BE49-F238E27FC236}">
                <a16:creationId xmlns:a16="http://schemas.microsoft.com/office/drawing/2014/main" id="{AEA1178A-29B0-47FC-8825-4B8B197AE5A4}"/>
              </a:ext>
            </a:extLst>
          </p:cNvPr>
          <p:cNvSpPr/>
          <p:nvPr/>
        </p:nvSpPr>
        <p:spPr>
          <a:xfrm>
            <a:off x="793102" y="3094016"/>
            <a:ext cx="10943096" cy="2862322"/>
          </a:xfrm>
          <a:prstGeom prst="rect">
            <a:avLst/>
          </a:prstGeom>
        </p:spPr>
        <p:txBody>
          <a:bodyPr wrap="square">
            <a:spAutoFit/>
          </a:bodyPr>
          <a:lstStyle/>
          <a:p>
            <a:pPr algn="just"/>
            <a:r>
              <a:rPr lang="en-GB" sz="2000" b="0" i="0" dirty="0">
                <a:solidFill>
                  <a:srgbClr val="000000"/>
                </a:solidFill>
                <a:effectLst/>
              </a:rPr>
              <a:t>Religion has always been an integral part of the literary tradition: many canonical and non-canonical texts engage extensively with religious ideas, and the development of English Literature as a professional discipline began with an explicit consideration of the relationship between religion and literature. </a:t>
            </a:r>
          </a:p>
          <a:p>
            <a:pPr algn="just"/>
            <a:endParaRPr lang="en-GB" sz="2000" dirty="0">
              <a:solidFill>
                <a:srgbClr val="000000"/>
              </a:solidFill>
            </a:endParaRPr>
          </a:p>
          <a:p>
            <a:pPr algn="just"/>
            <a:r>
              <a:rPr lang="en-GB" sz="2000" b="0" i="0" dirty="0">
                <a:solidFill>
                  <a:srgbClr val="000000"/>
                </a:solidFill>
                <a:effectLst/>
              </a:rPr>
              <a:t>Literature also plays an important role in religious writing, as twentieth-century work on narrative theology has acknowledged. Both the recent theological turn of literary theory and the renewed political significance of religious debate in contemporary western culture have generated further interest in this interdisciplinary area. </a:t>
            </a:r>
            <a:endParaRPr lang="en-GB" sz="2000" dirty="0"/>
          </a:p>
        </p:txBody>
      </p:sp>
    </p:spTree>
    <p:extLst>
      <p:ext uri="{BB962C8B-B14F-4D97-AF65-F5344CB8AC3E}">
        <p14:creationId xmlns:p14="http://schemas.microsoft.com/office/powerpoint/2010/main" val="2440253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http://www.marvelsphoto.com/wp-content/uploads/2007/08/flower.jpg"/>
          <p:cNvPicPr>
            <a:picLocks noChangeAspect="1" noChangeArrowheads="1"/>
          </p:cNvPicPr>
          <p:nvPr/>
        </p:nvPicPr>
        <p:blipFill>
          <a:blip r:embed="rId3" cstate="print"/>
          <a:srcRect/>
          <a:stretch>
            <a:fillRect/>
          </a:stretch>
        </p:blipFill>
        <p:spPr bwMode="auto">
          <a:xfrm>
            <a:off x="1504950" y="0"/>
            <a:ext cx="9520238" cy="7143750"/>
          </a:xfrm>
          <a:prstGeom prst="rect">
            <a:avLst/>
          </a:prstGeom>
          <a:noFill/>
          <a:ln w="9525">
            <a:noFill/>
            <a:miter lim="800000"/>
            <a:headEnd/>
            <a:tailEnd/>
          </a:ln>
        </p:spPr>
      </p:pic>
      <p:sp>
        <p:nvSpPr>
          <p:cNvPr id="2051" name="TextBox 3"/>
          <p:cNvSpPr txBox="1">
            <a:spLocks noChangeArrowheads="1"/>
          </p:cNvSpPr>
          <p:nvPr/>
        </p:nvSpPr>
        <p:spPr bwMode="auto">
          <a:xfrm>
            <a:off x="2387588" y="421010"/>
            <a:ext cx="8143875" cy="1754326"/>
          </a:xfrm>
          <a:prstGeom prst="rect">
            <a:avLst/>
          </a:prstGeom>
          <a:noFill/>
          <a:ln w="9525">
            <a:noFill/>
            <a:miter lim="800000"/>
            <a:headEnd/>
            <a:tailEnd/>
          </a:ln>
        </p:spPr>
        <p:txBody>
          <a:bodyPr>
            <a:spAutoFit/>
          </a:bodyPr>
          <a:lstStyle/>
          <a:p>
            <a:r>
              <a:rPr lang="en-GB" sz="4800" dirty="0">
                <a:latin typeface="Calibri" pitchFamily="34" charset="0"/>
              </a:rPr>
              <a:t>Lesson Objectives:</a:t>
            </a:r>
          </a:p>
          <a:p>
            <a:endParaRPr lang="en-GB" sz="3600" b="1" dirty="0">
              <a:solidFill>
                <a:schemeClr val="accent1"/>
              </a:solidFill>
              <a:latin typeface="Calibri" pitchFamily="34" charset="0"/>
            </a:endParaRPr>
          </a:p>
          <a:p>
            <a:endParaRPr lang="en-GB" sz="2400" dirty="0">
              <a:latin typeface="Calibri" pitchFamily="34" charset="0"/>
            </a:endParaRPr>
          </a:p>
        </p:txBody>
      </p:sp>
      <p:sp>
        <p:nvSpPr>
          <p:cNvPr id="5" name="TextBox 4"/>
          <p:cNvSpPr txBox="1"/>
          <p:nvPr/>
        </p:nvSpPr>
        <p:spPr>
          <a:xfrm>
            <a:off x="2387588" y="1642013"/>
            <a:ext cx="7416824" cy="4832092"/>
          </a:xfrm>
          <a:prstGeom prst="rect">
            <a:avLst/>
          </a:prstGeom>
          <a:noFill/>
        </p:spPr>
        <p:txBody>
          <a:bodyPr wrap="square" rtlCol="0">
            <a:spAutoFit/>
          </a:bodyPr>
          <a:lstStyle/>
          <a:p>
            <a:pPr algn="just"/>
            <a:r>
              <a:rPr lang="en-GB" sz="2800" dirty="0"/>
              <a:t>To understand the place of religion and literature</a:t>
            </a:r>
          </a:p>
          <a:p>
            <a:pPr algn="just"/>
            <a:endParaRPr lang="en-GB" sz="2800" dirty="0"/>
          </a:p>
          <a:p>
            <a:pPr algn="just"/>
            <a:r>
              <a:rPr lang="en-GB" sz="2800" dirty="0"/>
              <a:t>To be able to identify allusions to religion in the GCSE texts that you have studied</a:t>
            </a:r>
          </a:p>
          <a:p>
            <a:pPr algn="just"/>
            <a:endParaRPr lang="en-GB" sz="2800" dirty="0"/>
          </a:p>
          <a:p>
            <a:pPr algn="just"/>
            <a:r>
              <a:rPr lang="en-GB" sz="2800" dirty="0"/>
              <a:t>To gain confidence in discussing key religious ideas within all texts studied.</a:t>
            </a:r>
          </a:p>
          <a:p>
            <a:pPr algn="just"/>
            <a:endParaRPr lang="en-GB" sz="2800" dirty="0"/>
          </a:p>
          <a:p>
            <a:pPr algn="just"/>
            <a:r>
              <a:rPr lang="en-GB" sz="2800" dirty="0"/>
              <a:t> </a:t>
            </a:r>
          </a:p>
          <a:p>
            <a:pPr algn="just"/>
            <a:endParaRPr lang="en-GB" sz="2800" dirty="0"/>
          </a:p>
          <a:p>
            <a:pPr algn="just"/>
            <a:endParaRPr lang="en-GB" sz="2800" dirty="0"/>
          </a:p>
        </p:txBody>
      </p:sp>
    </p:spTree>
    <p:custDataLst>
      <p:tags r:id="rId1"/>
    </p:custDataLst>
    <p:extLst>
      <p:ext uri="{BB962C8B-B14F-4D97-AF65-F5344CB8AC3E}">
        <p14:creationId xmlns:p14="http://schemas.microsoft.com/office/powerpoint/2010/main" val="1201470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FE679E-81A4-462F-8A8B-60E1BF26FB29}"/>
              </a:ext>
            </a:extLst>
          </p:cNvPr>
          <p:cNvSpPr txBox="1"/>
          <p:nvPr/>
        </p:nvSpPr>
        <p:spPr>
          <a:xfrm>
            <a:off x="528506" y="377505"/>
            <a:ext cx="5116514" cy="2123658"/>
          </a:xfrm>
          <a:prstGeom prst="rect">
            <a:avLst/>
          </a:prstGeom>
          <a:noFill/>
        </p:spPr>
        <p:txBody>
          <a:bodyPr wrap="square" rtlCol="0">
            <a:spAutoFit/>
          </a:bodyPr>
          <a:lstStyle/>
          <a:p>
            <a:r>
              <a:rPr lang="en-GB" sz="6600" b="1" dirty="0">
                <a:solidFill>
                  <a:schemeClr val="accent1"/>
                </a:solidFill>
              </a:rPr>
              <a:t>The Seven Deadly Sins</a:t>
            </a:r>
          </a:p>
        </p:txBody>
      </p:sp>
      <p:pic>
        <p:nvPicPr>
          <p:cNvPr id="4" name="Picture 3">
            <a:extLst>
              <a:ext uri="{FF2B5EF4-FFF2-40B4-BE49-F238E27FC236}">
                <a16:creationId xmlns:a16="http://schemas.microsoft.com/office/drawing/2014/main" id="{3DE35138-5703-4117-AECB-E420CD29FA76}"/>
              </a:ext>
            </a:extLst>
          </p:cNvPr>
          <p:cNvPicPr>
            <a:picLocks noChangeAspect="1"/>
          </p:cNvPicPr>
          <p:nvPr/>
        </p:nvPicPr>
        <p:blipFill>
          <a:blip r:embed="rId2"/>
          <a:stretch>
            <a:fillRect/>
          </a:stretch>
        </p:blipFill>
        <p:spPr>
          <a:xfrm>
            <a:off x="6680718" y="87385"/>
            <a:ext cx="5511282" cy="7789280"/>
          </a:xfrm>
          <a:prstGeom prst="rect">
            <a:avLst/>
          </a:prstGeom>
        </p:spPr>
      </p:pic>
    </p:spTree>
    <p:extLst>
      <p:ext uri="{BB962C8B-B14F-4D97-AF65-F5344CB8AC3E}">
        <p14:creationId xmlns:p14="http://schemas.microsoft.com/office/powerpoint/2010/main" val="2713336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5DF61E-1D27-4EF0-8D2A-F4859946AD1E}"/>
              </a:ext>
            </a:extLst>
          </p:cNvPr>
          <p:cNvSpPr txBox="1"/>
          <p:nvPr/>
        </p:nvSpPr>
        <p:spPr>
          <a:xfrm>
            <a:off x="238022" y="240136"/>
            <a:ext cx="5444455" cy="369332"/>
          </a:xfrm>
          <a:prstGeom prst="rect">
            <a:avLst/>
          </a:prstGeom>
          <a:noFill/>
        </p:spPr>
        <p:txBody>
          <a:bodyPr wrap="square" rtlCol="0">
            <a:spAutoFit/>
          </a:bodyPr>
          <a:lstStyle/>
          <a:p>
            <a:r>
              <a:rPr lang="en-GB" i="1" dirty="0"/>
              <a:t>An Inspector Calls</a:t>
            </a:r>
          </a:p>
        </p:txBody>
      </p:sp>
      <p:sp>
        <p:nvSpPr>
          <p:cNvPr id="3" name="TextBox 2">
            <a:extLst>
              <a:ext uri="{FF2B5EF4-FFF2-40B4-BE49-F238E27FC236}">
                <a16:creationId xmlns:a16="http://schemas.microsoft.com/office/drawing/2014/main" id="{F2A9872D-81FB-40A0-B916-ECEE5F0F56BD}"/>
              </a:ext>
            </a:extLst>
          </p:cNvPr>
          <p:cNvSpPr txBox="1"/>
          <p:nvPr/>
        </p:nvSpPr>
        <p:spPr>
          <a:xfrm>
            <a:off x="6019097" y="3435292"/>
            <a:ext cx="5444455" cy="369332"/>
          </a:xfrm>
          <a:prstGeom prst="rect">
            <a:avLst/>
          </a:prstGeom>
          <a:noFill/>
        </p:spPr>
        <p:txBody>
          <a:bodyPr wrap="square" rtlCol="0">
            <a:spAutoFit/>
          </a:bodyPr>
          <a:lstStyle/>
          <a:p>
            <a:r>
              <a:rPr lang="en-GB" i="1" dirty="0"/>
              <a:t>Macbeth</a:t>
            </a:r>
          </a:p>
        </p:txBody>
      </p:sp>
      <p:sp>
        <p:nvSpPr>
          <p:cNvPr id="4" name="TextBox 3">
            <a:extLst>
              <a:ext uri="{FF2B5EF4-FFF2-40B4-BE49-F238E27FC236}">
                <a16:creationId xmlns:a16="http://schemas.microsoft.com/office/drawing/2014/main" id="{2AE175CC-422F-46AC-99E5-6DF8595B9675}"/>
              </a:ext>
            </a:extLst>
          </p:cNvPr>
          <p:cNvSpPr txBox="1"/>
          <p:nvPr/>
        </p:nvSpPr>
        <p:spPr>
          <a:xfrm>
            <a:off x="5939410" y="240136"/>
            <a:ext cx="5444455" cy="369332"/>
          </a:xfrm>
          <a:prstGeom prst="rect">
            <a:avLst/>
          </a:prstGeom>
          <a:noFill/>
        </p:spPr>
        <p:txBody>
          <a:bodyPr wrap="square" rtlCol="0">
            <a:spAutoFit/>
          </a:bodyPr>
          <a:lstStyle/>
          <a:p>
            <a:r>
              <a:rPr lang="en-GB" i="1" dirty="0"/>
              <a:t>The Strange Case of Dr Jekyll and Mr Hyde</a:t>
            </a:r>
          </a:p>
        </p:txBody>
      </p:sp>
      <p:sp>
        <p:nvSpPr>
          <p:cNvPr id="5" name="TextBox 4">
            <a:extLst>
              <a:ext uri="{FF2B5EF4-FFF2-40B4-BE49-F238E27FC236}">
                <a16:creationId xmlns:a16="http://schemas.microsoft.com/office/drawing/2014/main" id="{2E51807B-B03D-45DB-891B-C008DD7D384A}"/>
              </a:ext>
            </a:extLst>
          </p:cNvPr>
          <p:cNvSpPr txBox="1"/>
          <p:nvPr/>
        </p:nvSpPr>
        <p:spPr>
          <a:xfrm>
            <a:off x="207199" y="3429000"/>
            <a:ext cx="5446978" cy="646331"/>
          </a:xfrm>
          <a:prstGeom prst="rect">
            <a:avLst/>
          </a:prstGeom>
          <a:noFill/>
        </p:spPr>
        <p:txBody>
          <a:bodyPr wrap="square" rtlCol="0">
            <a:spAutoFit/>
          </a:bodyPr>
          <a:lstStyle/>
          <a:p>
            <a:pPr algn="ctr"/>
            <a:r>
              <a:rPr lang="en-GB" b="1" dirty="0">
                <a:solidFill>
                  <a:schemeClr val="accent1"/>
                </a:solidFill>
              </a:rPr>
              <a:t>In pairs, identify how the seven deadly sins are conveyed in the different texts</a:t>
            </a:r>
          </a:p>
        </p:txBody>
      </p:sp>
      <p:pic>
        <p:nvPicPr>
          <p:cNvPr id="6" name="Picture 5">
            <a:extLst>
              <a:ext uri="{FF2B5EF4-FFF2-40B4-BE49-F238E27FC236}">
                <a16:creationId xmlns:a16="http://schemas.microsoft.com/office/drawing/2014/main" id="{96FC9DF6-47BB-476E-A7E5-FEB791D41491}"/>
              </a:ext>
            </a:extLst>
          </p:cNvPr>
          <p:cNvPicPr>
            <a:picLocks noChangeAspect="1"/>
          </p:cNvPicPr>
          <p:nvPr/>
        </p:nvPicPr>
        <p:blipFill>
          <a:blip r:embed="rId2"/>
          <a:stretch>
            <a:fillRect/>
          </a:stretch>
        </p:blipFill>
        <p:spPr>
          <a:xfrm>
            <a:off x="67242" y="4456817"/>
            <a:ext cx="1940521" cy="2742603"/>
          </a:xfrm>
          <a:prstGeom prst="rect">
            <a:avLst/>
          </a:prstGeom>
        </p:spPr>
      </p:pic>
      <p:cxnSp>
        <p:nvCxnSpPr>
          <p:cNvPr id="8" name="Straight Connector 7">
            <a:extLst>
              <a:ext uri="{FF2B5EF4-FFF2-40B4-BE49-F238E27FC236}">
                <a16:creationId xmlns:a16="http://schemas.microsoft.com/office/drawing/2014/main" id="{6C288850-D5B3-4F78-8F7D-D571521D7CA9}"/>
              </a:ext>
            </a:extLst>
          </p:cNvPr>
          <p:cNvCxnSpPr/>
          <p:nvPr/>
        </p:nvCxnSpPr>
        <p:spPr>
          <a:xfrm>
            <a:off x="5796793" y="100668"/>
            <a:ext cx="0" cy="65434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4D9EBE2-892A-4067-A784-5984A1F265EA}"/>
              </a:ext>
            </a:extLst>
          </p:cNvPr>
          <p:cNvCxnSpPr/>
          <p:nvPr/>
        </p:nvCxnSpPr>
        <p:spPr>
          <a:xfrm>
            <a:off x="207199" y="3355596"/>
            <a:ext cx="11763891"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A3564BF-E74F-41F6-8734-19E4DF7D20EA}"/>
              </a:ext>
            </a:extLst>
          </p:cNvPr>
          <p:cNvSpPr txBox="1"/>
          <p:nvPr/>
        </p:nvSpPr>
        <p:spPr>
          <a:xfrm>
            <a:off x="2150247" y="4473595"/>
            <a:ext cx="3724842" cy="1200329"/>
          </a:xfrm>
          <a:prstGeom prst="rect">
            <a:avLst/>
          </a:prstGeom>
          <a:noFill/>
        </p:spPr>
        <p:txBody>
          <a:bodyPr wrap="square" rtlCol="0">
            <a:spAutoFit/>
          </a:bodyPr>
          <a:lstStyle/>
          <a:p>
            <a:pPr marL="285750" indent="-285750">
              <a:buFont typeface="Arial" panose="020B0604020202020204" pitchFamily="34" charset="0"/>
              <a:buChar char="•"/>
            </a:pPr>
            <a:r>
              <a:rPr lang="en-GB" dirty="0"/>
              <a:t>Use quotations to support your ideas</a:t>
            </a:r>
          </a:p>
          <a:p>
            <a:pPr marL="285750" indent="-285750">
              <a:buFont typeface="Arial" panose="020B0604020202020204" pitchFamily="34" charset="0"/>
              <a:buChar char="•"/>
            </a:pPr>
            <a:r>
              <a:rPr lang="en-GB" dirty="0"/>
              <a:t>Explore connotations</a:t>
            </a:r>
          </a:p>
          <a:p>
            <a:pPr marL="285750" indent="-285750">
              <a:buFont typeface="Arial" panose="020B0604020202020204" pitchFamily="34" charset="0"/>
              <a:buChar char="•"/>
            </a:pPr>
            <a:r>
              <a:rPr lang="en-GB" dirty="0"/>
              <a:t>Develop your inference skills</a:t>
            </a:r>
          </a:p>
        </p:txBody>
      </p:sp>
    </p:spTree>
    <p:extLst>
      <p:ext uri="{BB962C8B-B14F-4D97-AF65-F5344CB8AC3E}">
        <p14:creationId xmlns:p14="http://schemas.microsoft.com/office/powerpoint/2010/main" val="3319837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AD4E3C71-E0D8-40D1-9B3C-7D00BE6A2225}"/>
              </a:ext>
            </a:extLst>
          </p:cNvPr>
          <p:cNvSpPr txBox="1"/>
          <p:nvPr/>
        </p:nvSpPr>
        <p:spPr>
          <a:xfrm>
            <a:off x="6585882" y="4267832"/>
            <a:ext cx="4805996" cy="1401448"/>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100">
                <a:solidFill>
                  <a:srgbClr val="000000"/>
                </a:solidFill>
                <a:latin typeface="+mj-lt"/>
                <a:ea typeface="+mj-ea"/>
                <a:cs typeface="+mj-cs"/>
              </a:rPr>
              <a:t>Religious imagery within </a:t>
            </a:r>
            <a:r>
              <a:rPr lang="en-US" sz="3100" i="1">
                <a:solidFill>
                  <a:srgbClr val="000000"/>
                </a:solidFill>
                <a:latin typeface="+mj-lt"/>
                <a:ea typeface="+mj-ea"/>
                <a:cs typeface="+mj-cs"/>
              </a:rPr>
              <a:t>The Strange Case of Dr Jekyll and Mr Hyde</a:t>
            </a:r>
            <a:endParaRPr lang="en-US" sz="3100">
              <a:solidFill>
                <a:srgbClr val="000000"/>
              </a:solidFill>
              <a:latin typeface="+mj-lt"/>
              <a:ea typeface="+mj-ea"/>
              <a:cs typeface="+mj-cs"/>
            </a:endParaRPr>
          </a:p>
        </p:txBody>
      </p:sp>
      <p:sp>
        <p:nvSpPr>
          <p:cNvPr id="12"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4"/>
                </a:gs>
                <a:gs pos="23000">
                  <a:schemeClr val="accent4"/>
                </a:gs>
                <a:gs pos="83000">
                  <a:schemeClr val="accent2"/>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D9B17FB4-8BC7-43D5-A8DF-D385E427A19D}"/>
              </a:ext>
            </a:extLst>
          </p:cNvPr>
          <p:cNvPicPr>
            <a:picLocks noChangeAspect="1"/>
          </p:cNvPicPr>
          <p:nvPr/>
        </p:nvPicPr>
        <p:blipFill rotWithShape="1">
          <a:blip r:embed="rId3">
            <a:alphaModFix/>
          </a:blip>
          <a:srcRect t="2894" r="-2" b="23169"/>
          <a:stretch/>
        </p:blipFill>
        <p:spPr>
          <a:xfrm>
            <a:off x="1" y="770037"/>
            <a:ext cx="5298683" cy="6097438"/>
          </a:xfrm>
          <a:custGeom>
            <a:avLst/>
            <a:gdLst>
              <a:gd name="connsiteX0" fmla="*/ 2178155 w 5298683"/>
              <a:gd name="connsiteY0" fmla="*/ 0 h 6097438"/>
              <a:gd name="connsiteX1" fmla="*/ 5298683 w 5298683"/>
              <a:gd name="connsiteY1" fmla="*/ 3120527 h 6097438"/>
              <a:gd name="connsiteX2" fmla="*/ 3392805 w 5298683"/>
              <a:gd name="connsiteY2" fmla="*/ 5995828 h 6097438"/>
              <a:gd name="connsiteX3" fmla="*/ 3115184 w 5298683"/>
              <a:gd name="connsiteY3" fmla="*/ 6097438 h 6097438"/>
              <a:gd name="connsiteX4" fmla="*/ 1241127 w 5298683"/>
              <a:gd name="connsiteY4" fmla="*/ 6097438 h 6097438"/>
              <a:gd name="connsiteX5" fmla="*/ 963506 w 5298683"/>
              <a:gd name="connsiteY5" fmla="*/ 5995828 h 6097438"/>
              <a:gd name="connsiteX6" fmla="*/ 193210 w 5298683"/>
              <a:gd name="connsiteY6" fmla="*/ 5528477 h 6097438"/>
              <a:gd name="connsiteX7" fmla="*/ 0 w 5298683"/>
              <a:gd name="connsiteY7" fmla="*/ 5352876 h 6097438"/>
              <a:gd name="connsiteX8" fmla="*/ 0 w 5298683"/>
              <a:gd name="connsiteY8" fmla="*/ 888178 h 6097438"/>
              <a:gd name="connsiteX9" fmla="*/ 193210 w 5298683"/>
              <a:gd name="connsiteY9" fmla="*/ 712577 h 6097438"/>
              <a:gd name="connsiteX10" fmla="*/ 2178155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4" name="TextBox 3">
            <a:extLst>
              <a:ext uri="{FF2B5EF4-FFF2-40B4-BE49-F238E27FC236}">
                <a16:creationId xmlns:a16="http://schemas.microsoft.com/office/drawing/2014/main" id="{5FFA72D0-1CF3-4C54-B143-B77B8683BB3A}"/>
              </a:ext>
            </a:extLst>
          </p:cNvPr>
          <p:cNvSpPr txBox="1"/>
          <p:nvPr/>
        </p:nvSpPr>
        <p:spPr>
          <a:xfrm>
            <a:off x="6372808" y="886408"/>
            <a:ext cx="5262465" cy="1077218"/>
          </a:xfrm>
          <a:prstGeom prst="rect">
            <a:avLst/>
          </a:prstGeom>
          <a:noFill/>
        </p:spPr>
        <p:txBody>
          <a:bodyPr wrap="square" rtlCol="0">
            <a:spAutoFit/>
          </a:bodyPr>
          <a:lstStyle/>
          <a:p>
            <a:pPr algn="ctr"/>
            <a:r>
              <a:rPr lang="en-GB" sz="3200" b="1" dirty="0">
                <a:solidFill>
                  <a:schemeClr val="accent1"/>
                </a:solidFill>
              </a:rPr>
              <a:t>Developing our analysis through religious knowledge</a:t>
            </a:r>
          </a:p>
        </p:txBody>
      </p:sp>
    </p:spTree>
    <p:extLst>
      <p:ext uri="{BB962C8B-B14F-4D97-AF65-F5344CB8AC3E}">
        <p14:creationId xmlns:p14="http://schemas.microsoft.com/office/powerpoint/2010/main" val="2330216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9901E7-397F-415A-BFB3-0D9E75AD24E4}"/>
              </a:ext>
            </a:extLst>
          </p:cNvPr>
          <p:cNvSpPr txBox="1"/>
          <p:nvPr/>
        </p:nvSpPr>
        <p:spPr>
          <a:xfrm>
            <a:off x="276837" y="411061"/>
            <a:ext cx="11450972" cy="4770537"/>
          </a:xfrm>
          <a:prstGeom prst="rect">
            <a:avLst/>
          </a:prstGeom>
          <a:noFill/>
        </p:spPr>
        <p:txBody>
          <a:bodyPr wrap="square" rtlCol="0">
            <a:spAutoFit/>
          </a:bodyPr>
          <a:lstStyle/>
          <a:p>
            <a:r>
              <a:rPr lang="en-GB" sz="4400" b="1" dirty="0">
                <a:solidFill>
                  <a:schemeClr val="accent1"/>
                </a:solidFill>
              </a:rPr>
              <a:t>In your groups, read and identify key ideas from the handouts.</a:t>
            </a:r>
          </a:p>
          <a:p>
            <a:endParaRPr lang="en-GB" sz="3600" dirty="0"/>
          </a:p>
          <a:p>
            <a:r>
              <a:rPr lang="en-GB" sz="3600" dirty="0"/>
              <a:t>For ten minutes, as a group, you will write down the key  facts on your table.</a:t>
            </a:r>
          </a:p>
          <a:p>
            <a:endParaRPr lang="en-GB" sz="3600" dirty="0"/>
          </a:p>
          <a:p>
            <a:r>
              <a:rPr lang="en-GB" sz="3600" dirty="0"/>
              <a:t>As a class, you will then have fifteen minutes to walk around and source the ideas.</a:t>
            </a:r>
          </a:p>
        </p:txBody>
      </p:sp>
    </p:spTree>
    <p:extLst>
      <p:ext uri="{BB962C8B-B14F-4D97-AF65-F5344CB8AC3E}">
        <p14:creationId xmlns:p14="http://schemas.microsoft.com/office/powerpoint/2010/main" val="2890648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extLst>
              <a:ext uri="{FF2B5EF4-FFF2-40B4-BE49-F238E27FC236}">
                <a16:creationId xmlns:a16="http://schemas.microsoft.com/office/drawing/2014/main" id="{2C218FA7-91EE-4897-8571-F2227A10C5DF}"/>
              </a:ext>
            </a:extLst>
          </p:cNvPr>
          <p:cNvSpPr/>
          <p:nvPr/>
        </p:nvSpPr>
        <p:spPr>
          <a:xfrm>
            <a:off x="293227" y="2148649"/>
            <a:ext cx="2232248" cy="1548172"/>
          </a:xfrm>
          <a:prstGeom prst="triangle">
            <a:avLst>
              <a:gd name="adj" fmla="val 50000"/>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Isosceles Triangle 2">
            <a:extLst>
              <a:ext uri="{FF2B5EF4-FFF2-40B4-BE49-F238E27FC236}">
                <a16:creationId xmlns:a16="http://schemas.microsoft.com/office/drawing/2014/main" id="{1C82ED41-A15E-4AB7-9AB0-E73A0BD23601}"/>
              </a:ext>
            </a:extLst>
          </p:cNvPr>
          <p:cNvSpPr/>
          <p:nvPr/>
        </p:nvSpPr>
        <p:spPr>
          <a:xfrm flipV="1">
            <a:off x="293227" y="564473"/>
            <a:ext cx="2232248" cy="1548172"/>
          </a:xfrm>
          <a:prstGeom prst="triangle">
            <a:avLst>
              <a:gd name="adj" fmla="val 50000"/>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Pentagon 7">
            <a:extLst>
              <a:ext uri="{FF2B5EF4-FFF2-40B4-BE49-F238E27FC236}">
                <a16:creationId xmlns:a16="http://schemas.microsoft.com/office/drawing/2014/main" id="{D293EBEC-A0A1-4409-87ED-407B40235E4D}"/>
              </a:ext>
            </a:extLst>
          </p:cNvPr>
          <p:cNvSpPr/>
          <p:nvPr/>
        </p:nvSpPr>
        <p:spPr>
          <a:xfrm rot="16200000">
            <a:off x="617263" y="2886731"/>
            <a:ext cx="1584176" cy="108012"/>
          </a:xfrm>
          <a:prstGeom prst="homePlate">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Collate 4">
            <a:extLst>
              <a:ext uri="{FF2B5EF4-FFF2-40B4-BE49-F238E27FC236}">
                <a16:creationId xmlns:a16="http://schemas.microsoft.com/office/drawing/2014/main" id="{2810FB3E-1B26-4232-A191-BBF8E292771A}"/>
              </a:ext>
            </a:extLst>
          </p:cNvPr>
          <p:cNvSpPr/>
          <p:nvPr/>
        </p:nvSpPr>
        <p:spPr>
          <a:xfrm>
            <a:off x="239221" y="528469"/>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6" name="TextBox 5">
            <a:extLst>
              <a:ext uri="{FF2B5EF4-FFF2-40B4-BE49-F238E27FC236}">
                <a16:creationId xmlns:a16="http://schemas.microsoft.com/office/drawing/2014/main" id="{151652F1-2208-49A0-AAAF-7A3A07C634A5}"/>
              </a:ext>
            </a:extLst>
          </p:cNvPr>
          <p:cNvSpPr txBox="1"/>
          <p:nvPr/>
        </p:nvSpPr>
        <p:spPr>
          <a:xfrm>
            <a:off x="752762" y="744493"/>
            <a:ext cx="1313180" cy="369332"/>
          </a:xfrm>
          <a:prstGeom prst="rect">
            <a:avLst/>
          </a:prstGeom>
          <a:noFill/>
        </p:spPr>
        <p:txBody>
          <a:bodyPr wrap="none" rtlCol="0">
            <a:spAutoFit/>
          </a:bodyPr>
          <a:lstStyle/>
          <a:p>
            <a:pPr algn="ctr"/>
            <a:r>
              <a:rPr lang="en-GB" dirty="0"/>
              <a:t>10 minutes</a:t>
            </a:r>
          </a:p>
        </p:txBody>
      </p:sp>
      <p:sp>
        <p:nvSpPr>
          <p:cNvPr id="7" name="Text Box 5">
            <a:extLst>
              <a:ext uri="{FF2B5EF4-FFF2-40B4-BE49-F238E27FC236}">
                <a16:creationId xmlns:a16="http://schemas.microsoft.com/office/drawing/2014/main" id="{58C618AF-D627-4DE8-A9D8-603201DD5810}"/>
              </a:ext>
            </a:extLst>
          </p:cNvPr>
          <p:cNvSpPr txBox="1">
            <a:spLocks noChangeArrowheads="1"/>
          </p:cNvSpPr>
          <p:nvPr/>
        </p:nvSpPr>
        <p:spPr bwMode="auto">
          <a:xfrm>
            <a:off x="774351" y="2904733"/>
            <a:ext cx="1270000" cy="823912"/>
          </a:xfrm>
          <a:prstGeom prst="rect">
            <a:avLst/>
          </a:prstGeom>
          <a:noFill/>
          <a:ln w="9525">
            <a:noFill/>
            <a:miter lim="800000"/>
            <a:headEnd/>
            <a:tailEnd/>
          </a:ln>
          <a:effectLst/>
        </p:spPr>
        <p:txBody>
          <a:bodyPr wrap="none">
            <a:spAutoFit/>
          </a:bodyPr>
          <a:lstStyle/>
          <a:p>
            <a:r>
              <a:rPr lang="en-GB" sz="4800" dirty="0"/>
              <a:t>End</a:t>
            </a:r>
          </a:p>
        </p:txBody>
      </p:sp>
      <p:pic>
        <p:nvPicPr>
          <p:cNvPr id="8" name="Picture 7">
            <a:extLst>
              <a:ext uri="{FF2B5EF4-FFF2-40B4-BE49-F238E27FC236}">
                <a16:creationId xmlns:a16="http://schemas.microsoft.com/office/drawing/2014/main" id="{B66AA9B3-3755-4869-B85D-24B91B527FA7}"/>
              </a:ext>
            </a:extLst>
          </p:cNvPr>
          <p:cNvPicPr>
            <a:picLocks noChangeAspect="1"/>
          </p:cNvPicPr>
          <p:nvPr/>
        </p:nvPicPr>
        <p:blipFill rotWithShape="1">
          <a:blip r:embed="rId3"/>
          <a:srcRect l="1169" t="21407" r="85138" b="7706"/>
          <a:stretch/>
        </p:blipFill>
        <p:spPr>
          <a:xfrm>
            <a:off x="9575763" y="258854"/>
            <a:ext cx="2172750" cy="6327230"/>
          </a:xfrm>
          <a:prstGeom prst="rect">
            <a:avLst/>
          </a:prstGeom>
        </p:spPr>
      </p:pic>
      <p:sp>
        <p:nvSpPr>
          <p:cNvPr id="9" name="TextBox 8">
            <a:extLst>
              <a:ext uri="{FF2B5EF4-FFF2-40B4-BE49-F238E27FC236}">
                <a16:creationId xmlns:a16="http://schemas.microsoft.com/office/drawing/2014/main" id="{297A5A6E-B184-4BD5-9278-E3687B3028A4}"/>
              </a:ext>
            </a:extLst>
          </p:cNvPr>
          <p:cNvSpPr txBox="1"/>
          <p:nvPr/>
        </p:nvSpPr>
        <p:spPr>
          <a:xfrm>
            <a:off x="3112316" y="1191237"/>
            <a:ext cx="6090407" cy="4031873"/>
          </a:xfrm>
          <a:prstGeom prst="rect">
            <a:avLst/>
          </a:prstGeom>
          <a:noFill/>
        </p:spPr>
        <p:txBody>
          <a:bodyPr wrap="square" rtlCol="0">
            <a:spAutoFit/>
          </a:bodyPr>
          <a:lstStyle/>
          <a:p>
            <a:pPr algn="ctr"/>
            <a:r>
              <a:rPr lang="en-GB" sz="3200" dirty="0"/>
              <a:t>As a group, write down the key facts retrieved from your information sheet.</a:t>
            </a:r>
          </a:p>
          <a:p>
            <a:pPr algn="ctr"/>
            <a:endParaRPr lang="en-GB" sz="3200" dirty="0"/>
          </a:p>
          <a:p>
            <a:pPr algn="ctr"/>
            <a:r>
              <a:rPr lang="en-GB" sz="3200" dirty="0"/>
              <a:t>Ensure that your literacy and articulation is clear, so that it can be read by others and your ideas can clearly be understood.</a:t>
            </a:r>
          </a:p>
        </p:txBody>
      </p:sp>
    </p:spTree>
    <p:extLst>
      <p:ext uri="{BB962C8B-B14F-4D97-AF65-F5344CB8AC3E}">
        <p14:creationId xmlns:p14="http://schemas.microsoft.com/office/powerpoint/2010/main" val="70294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3"/>
                                        </p:tgtEl>
                                      </p:cBhvr>
                                    </p:animEffect>
                                    <p:set>
                                      <p:cBhvr>
                                        <p:cTn id="7" dur="1" fill="hold">
                                          <p:stCondLst>
                                            <p:cond delay="599999"/>
                                          </p:stCondLst>
                                        </p:cTn>
                                        <p:tgtEl>
                                          <p:spTgt spid="3"/>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600000"/>
                                        <p:tgtEl>
                                          <p:spTgt spid="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500"/>
                                        <p:tgtEl>
                                          <p:spTgt spid="4"/>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2"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extLst>
              <a:ext uri="{FF2B5EF4-FFF2-40B4-BE49-F238E27FC236}">
                <a16:creationId xmlns:a16="http://schemas.microsoft.com/office/drawing/2014/main" id="{6B1E4BB0-A87F-4DEA-A529-FF77B90A9F17}"/>
              </a:ext>
            </a:extLst>
          </p:cNvPr>
          <p:cNvSpPr/>
          <p:nvPr/>
        </p:nvSpPr>
        <p:spPr>
          <a:xfrm>
            <a:off x="9378504" y="4875071"/>
            <a:ext cx="2232248" cy="1548172"/>
          </a:xfrm>
          <a:prstGeom prst="triangle">
            <a:avLst>
              <a:gd name="adj" fmla="val 50000"/>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Isosceles Triangle 2">
            <a:extLst>
              <a:ext uri="{FF2B5EF4-FFF2-40B4-BE49-F238E27FC236}">
                <a16:creationId xmlns:a16="http://schemas.microsoft.com/office/drawing/2014/main" id="{862425BE-7602-41E9-8C2E-2D316AA3B25B}"/>
              </a:ext>
            </a:extLst>
          </p:cNvPr>
          <p:cNvSpPr/>
          <p:nvPr/>
        </p:nvSpPr>
        <p:spPr>
          <a:xfrm flipV="1">
            <a:off x="9378504" y="3290895"/>
            <a:ext cx="2232248" cy="1548172"/>
          </a:xfrm>
          <a:prstGeom prst="triangle">
            <a:avLst>
              <a:gd name="adj" fmla="val 50000"/>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Pentagon 7">
            <a:extLst>
              <a:ext uri="{FF2B5EF4-FFF2-40B4-BE49-F238E27FC236}">
                <a16:creationId xmlns:a16="http://schemas.microsoft.com/office/drawing/2014/main" id="{CD8BFB82-3661-4988-9FC3-28057A1B2F62}"/>
              </a:ext>
            </a:extLst>
          </p:cNvPr>
          <p:cNvSpPr/>
          <p:nvPr/>
        </p:nvSpPr>
        <p:spPr>
          <a:xfrm rot="16200000">
            <a:off x="9702540" y="5613153"/>
            <a:ext cx="1584176" cy="108012"/>
          </a:xfrm>
          <a:prstGeom prst="homePlate">
            <a:avLst/>
          </a:prstGeom>
          <a:solidFill>
            <a:srgbClr val="993300"/>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Collate 4">
            <a:extLst>
              <a:ext uri="{FF2B5EF4-FFF2-40B4-BE49-F238E27FC236}">
                <a16:creationId xmlns:a16="http://schemas.microsoft.com/office/drawing/2014/main" id="{0567138C-129B-4C3F-ACDA-76DF1368198C}"/>
              </a:ext>
            </a:extLst>
          </p:cNvPr>
          <p:cNvSpPr/>
          <p:nvPr/>
        </p:nvSpPr>
        <p:spPr>
          <a:xfrm>
            <a:off x="9324498" y="3254891"/>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6" name="TextBox 5">
            <a:extLst>
              <a:ext uri="{FF2B5EF4-FFF2-40B4-BE49-F238E27FC236}">
                <a16:creationId xmlns:a16="http://schemas.microsoft.com/office/drawing/2014/main" id="{503EC340-04D0-4D40-A40F-2E2D467EFB6B}"/>
              </a:ext>
            </a:extLst>
          </p:cNvPr>
          <p:cNvSpPr txBox="1"/>
          <p:nvPr/>
        </p:nvSpPr>
        <p:spPr>
          <a:xfrm>
            <a:off x="9838039" y="3470915"/>
            <a:ext cx="1313180" cy="369332"/>
          </a:xfrm>
          <a:prstGeom prst="rect">
            <a:avLst/>
          </a:prstGeom>
          <a:noFill/>
        </p:spPr>
        <p:txBody>
          <a:bodyPr wrap="none" rtlCol="0">
            <a:spAutoFit/>
          </a:bodyPr>
          <a:lstStyle/>
          <a:p>
            <a:pPr algn="ctr"/>
            <a:r>
              <a:rPr lang="en-GB" dirty="0"/>
              <a:t>15 minutes</a:t>
            </a:r>
          </a:p>
        </p:txBody>
      </p:sp>
      <p:sp>
        <p:nvSpPr>
          <p:cNvPr id="7" name="Text Box 5">
            <a:extLst>
              <a:ext uri="{FF2B5EF4-FFF2-40B4-BE49-F238E27FC236}">
                <a16:creationId xmlns:a16="http://schemas.microsoft.com/office/drawing/2014/main" id="{0473C504-BD26-448C-B3C4-E476CF88C3D4}"/>
              </a:ext>
            </a:extLst>
          </p:cNvPr>
          <p:cNvSpPr txBox="1">
            <a:spLocks noChangeArrowheads="1"/>
          </p:cNvSpPr>
          <p:nvPr/>
        </p:nvSpPr>
        <p:spPr bwMode="auto">
          <a:xfrm>
            <a:off x="9859628" y="5631155"/>
            <a:ext cx="1270000" cy="823912"/>
          </a:xfrm>
          <a:prstGeom prst="rect">
            <a:avLst/>
          </a:prstGeom>
          <a:noFill/>
          <a:ln w="9525">
            <a:noFill/>
            <a:miter lim="800000"/>
            <a:headEnd/>
            <a:tailEnd/>
          </a:ln>
          <a:effectLst/>
        </p:spPr>
        <p:txBody>
          <a:bodyPr wrap="none">
            <a:spAutoFit/>
          </a:bodyPr>
          <a:lstStyle/>
          <a:p>
            <a:r>
              <a:rPr lang="en-GB" sz="4800" dirty="0"/>
              <a:t>End</a:t>
            </a:r>
          </a:p>
        </p:txBody>
      </p:sp>
      <p:sp>
        <p:nvSpPr>
          <p:cNvPr id="8" name="TextBox 7">
            <a:extLst>
              <a:ext uri="{FF2B5EF4-FFF2-40B4-BE49-F238E27FC236}">
                <a16:creationId xmlns:a16="http://schemas.microsoft.com/office/drawing/2014/main" id="{84579825-4D66-49FC-9E52-6E3ED403AA06}"/>
              </a:ext>
            </a:extLst>
          </p:cNvPr>
          <p:cNvSpPr txBox="1"/>
          <p:nvPr/>
        </p:nvSpPr>
        <p:spPr>
          <a:xfrm>
            <a:off x="486561" y="394283"/>
            <a:ext cx="11023134" cy="1384995"/>
          </a:xfrm>
          <a:prstGeom prst="rect">
            <a:avLst/>
          </a:prstGeom>
          <a:noFill/>
        </p:spPr>
        <p:txBody>
          <a:bodyPr wrap="square" rtlCol="0">
            <a:spAutoFit/>
          </a:bodyPr>
          <a:lstStyle/>
          <a:p>
            <a:pPr algn="just"/>
            <a:r>
              <a:rPr lang="en-GB" sz="3600" b="1" dirty="0">
                <a:solidFill>
                  <a:schemeClr val="accent1"/>
                </a:solidFill>
              </a:rPr>
              <a:t>Hunt down your ideas</a:t>
            </a:r>
            <a:r>
              <a:rPr lang="en-GB" sz="2400" dirty="0"/>
              <a:t>, like Jesus was hunted down before his Crucifixion.  Definitely do not fall asleep like his disciples! </a:t>
            </a:r>
            <a:r>
              <a:rPr lang="en-GB" sz="2400" i="1" dirty="0"/>
              <a:t>And he comes to the disciples, and finds them asleep, and said to Peter, What, could you not watch with me one hour?</a:t>
            </a:r>
            <a:endParaRPr lang="en-GB" sz="2400" dirty="0"/>
          </a:p>
        </p:txBody>
      </p:sp>
      <p:pic>
        <p:nvPicPr>
          <p:cNvPr id="9" name="Picture 8">
            <a:extLst>
              <a:ext uri="{FF2B5EF4-FFF2-40B4-BE49-F238E27FC236}">
                <a16:creationId xmlns:a16="http://schemas.microsoft.com/office/drawing/2014/main" id="{1D372317-C7A1-46FA-8B74-F910D60487AF}"/>
              </a:ext>
            </a:extLst>
          </p:cNvPr>
          <p:cNvPicPr>
            <a:picLocks noChangeAspect="1"/>
          </p:cNvPicPr>
          <p:nvPr/>
        </p:nvPicPr>
        <p:blipFill>
          <a:blip r:embed="rId3"/>
          <a:stretch>
            <a:fillRect/>
          </a:stretch>
        </p:blipFill>
        <p:spPr>
          <a:xfrm>
            <a:off x="581248" y="1945204"/>
            <a:ext cx="2690458" cy="1849690"/>
          </a:xfrm>
          <a:prstGeom prst="rect">
            <a:avLst/>
          </a:prstGeom>
        </p:spPr>
      </p:pic>
      <p:sp>
        <p:nvSpPr>
          <p:cNvPr id="10" name="Rectangle 9">
            <a:extLst>
              <a:ext uri="{FF2B5EF4-FFF2-40B4-BE49-F238E27FC236}">
                <a16:creationId xmlns:a16="http://schemas.microsoft.com/office/drawing/2014/main" id="{A5CF249E-0E5C-465F-B8F9-2ACFCCBDE6F8}"/>
              </a:ext>
            </a:extLst>
          </p:cNvPr>
          <p:cNvSpPr/>
          <p:nvPr/>
        </p:nvSpPr>
        <p:spPr>
          <a:xfrm>
            <a:off x="1378591" y="5450184"/>
            <a:ext cx="6096000" cy="646331"/>
          </a:xfrm>
          <a:prstGeom prst="rect">
            <a:avLst/>
          </a:prstGeom>
        </p:spPr>
        <p:txBody>
          <a:bodyPr>
            <a:spAutoFit/>
          </a:bodyPr>
          <a:lstStyle/>
          <a:p>
            <a:r>
              <a:rPr lang="en-GB" dirty="0"/>
              <a:t>E.g. As a class, you will then have fifteen minutes to walk around and source the ideas.</a:t>
            </a:r>
          </a:p>
        </p:txBody>
      </p:sp>
    </p:spTree>
    <p:extLst>
      <p:ext uri="{BB962C8B-B14F-4D97-AF65-F5344CB8AC3E}">
        <p14:creationId xmlns:p14="http://schemas.microsoft.com/office/powerpoint/2010/main" val="445848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900000"/>
                                        <p:tgtEl>
                                          <p:spTgt spid="3"/>
                                        </p:tgtEl>
                                      </p:cBhvr>
                                    </p:animEffect>
                                    <p:set>
                                      <p:cBhvr>
                                        <p:cTn id="7" dur="1" fill="hold">
                                          <p:stCondLst>
                                            <p:cond delay="899999"/>
                                          </p:stCondLst>
                                        </p:cTn>
                                        <p:tgtEl>
                                          <p:spTgt spid="3"/>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900000"/>
                                        <p:tgtEl>
                                          <p:spTgt spid="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500"/>
                                        <p:tgtEl>
                                          <p:spTgt spid="4"/>
                                        </p:tgtEl>
                                      </p:cBhvr>
                                    </p:animEffect>
                                  </p:childTnLst>
                                </p:cTn>
                              </p:par>
                            </p:childTnLst>
                          </p:cTn>
                        </p:par>
                        <p:par>
                          <p:cTn id="14" fill="hold">
                            <p:stCondLst>
                              <p:cond delay="900000"/>
                            </p:stCondLst>
                            <p:childTnLst>
                              <p:par>
                                <p:cTn id="15" presetID="1"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2"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E9335B-253A-444A-A877-F895F7067C14}"/>
              </a:ext>
            </a:extLst>
          </p:cNvPr>
          <p:cNvSpPr/>
          <p:nvPr/>
        </p:nvSpPr>
        <p:spPr>
          <a:xfrm>
            <a:off x="2491085" y="392078"/>
            <a:ext cx="6918945" cy="769441"/>
          </a:xfrm>
          <a:prstGeom prst="rect">
            <a:avLst/>
          </a:prstGeom>
        </p:spPr>
        <p:txBody>
          <a:bodyPr wrap="none">
            <a:spAutoFit/>
          </a:bodyPr>
          <a:lstStyle/>
          <a:p>
            <a:r>
              <a:rPr lang="en-GB" sz="4400" b="1" dirty="0">
                <a:solidFill>
                  <a:schemeClr val="accent1"/>
                </a:solidFill>
              </a:rPr>
              <a:t>“fire and blood and anguish”</a:t>
            </a:r>
          </a:p>
        </p:txBody>
      </p:sp>
      <p:sp>
        <p:nvSpPr>
          <p:cNvPr id="3" name="TextBox 2">
            <a:extLst>
              <a:ext uri="{FF2B5EF4-FFF2-40B4-BE49-F238E27FC236}">
                <a16:creationId xmlns:a16="http://schemas.microsoft.com/office/drawing/2014/main" id="{B74003D9-9279-4E3D-9089-8DB3547D75D9}"/>
              </a:ext>
            </a:extLst>
          </p:cNvPr>
          <p:cNvSpPr txBox="1"/>
          <p:nvPr/>
        </p:nvSpPr>
        <p:spPr>
          <a:xfrm>
            <a:off x="2407640" y="1233182"/>
            <a:ext cx="7524925" cy="584775"/>
          </a:xfrm>
          <a:prstGeom prst="rect">
            <a:avLst/>
          </a:prstGeom>
          <a:noFill/>
        </p:spPr>
        <p:txBody>
          <a:bodyPr wrap="square" rtlCol="0">
            <a:spAutoFit/>
          </a:bodyPr>
          <a:lstStyle/>
          <a:p>
            <a:pPr algn="ctr"/>
            <a:r>
              <a:rPr lang="en-GB" sz="3200" dirty="0"/>
              <a:t>What text does this come from?</a:t>
            </a:r>
          </a:p>
        </p:txBody>
      </p:sp>
      <p:sp>
        <p:nvSpPr>
          <p:cNvPr id="4" name="TextBox 3">
            <a:extLst>
              <a:ext uri="{FF2B5EF4-FFF2-40B4-BE49-F238E27FC236}">
                <a16:creationId xmlns:a16="http://schemas.microsoft.com/office/drawing/2014/main" id="{CA948B83-DE9F-4FB9-AB85-908E61EFAE6C}"/>
              </a:ext>
            </a:extLst>
          </p:cNvPr>
          <p:cNvSpPr txBox="1"/>
          <p:nvPr/>
        </p:nvSpPr>
        <p:spPr>
          <a:xfrm>
            <a:off x="748145" y="2556164"/>
            <a:ext cx="10287000" cy="2062103"/>
          </a:xfrm>
          <a:prstGeom prst="rect">
            <a:avLst/>
          </a:prstGeom>
          <a:noFill/>
        </p:spPr>
        <p:txBody>
          <a:bodyPr wrap="square" rtlCol="0">
            <a:spAutoFit/>
          </a:bodyPr>
          <a:lstStyle/>
          <a:p>
            <a:pPr algn="ctr"/>
            <a:r>
              <a:rPr lang="en-GB" sz="3200" dirty="0"/>
              <a:t>The Inspector prophesises a terrible future if the Birlings do not take responsibility for the actions and amend their ways. </a:t>
            </a:r>
          </a:p>
          <a:p>
            <a:pPr algn="ctr"/>
            <a:endParaRPr lang="en-GB" sz="3200" dirty="0"/>
          </a:p>
          <a:p>
            <a:pPr algn="ctr"/>
            <a:r>
              <a:rPr lang="en-GB" sz="3200" dirty="0"/>
              <a:t>How can this link to time theory?</a:t>
            </a:r>
          </a:p>
        </p:txBody>
      </p:sp>
    </p:spTree>
    <p:extLst>
      <p:ext uri="{BB962C8B-B14F-4D97-AF65-F5344CB8AC3E}">
        <p14:creationId xmlns:p14="http://schemas.microsoft.com/office/powerpoint/2010/main" val="277532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6242D2-8E25-4E94-98E9-9AFAF8C2AA20}"/>
              </a:ext>
            </a:extLst>
          </p:cNvPr>
          <p:cNvSpPr/>
          <p:nvPr/>
        </p:nvSpPr>
        <p:spPr>
          <a:xfrm>
            <a:off x="595618" y="756268"/>
            <a:ext cx="10737909" cy="4001095"/>
          </a:xfrm>
          <a:prstGeom prst="rect">
            <a:avLst/>
          </a:prstGeom>
        </p:spPr>
        <p:txBody>
          <a:bodyPr wrap="square">
            <a:spAutoFit/>
          </a:bodyPr>
          <a:lstStyle/>
          <a:p>
            <a:r>
              <a:rPr lang="en-GB" sz="2800" b="1" dirty="0"/>
              <a:t>The Worst is Yet to Come (Revelation 8:1-13) </a:t>
            </a:r>
          </a:p>
          <a:p>
            <a:endParaRPr lang="en-GB" dirty="0"/>
          </a:p>
          <a:p>
            <a:r>
              <a:rPr lang="en-GB" sz="2800" b="1" dirty="0"/>
              <a:t>Recognize and respond before God’s wrath is revealed (8:7- 13). </a:t>
            </a:r>
          </a:p>
          <a:p>
            <a:endParaRPr lang="en-GB" dirty="0"/>
          </a:p>
          <a:p>
            <a:r>
              <a:rPr lang="en-GB" dirty="0"/>
              <a:t>In 8:7, “The first sounded, and there came hail and fire, mixed with blood, and they were thrown to the earth; and a third of the earth was burned up, and a third of the trees were burned up, and all the green grass was burned up.” In the Old Testament, hailstorms are a common element in God’s judgment. </a:t>
            </a:r>
          </a:p>
          <a:p>
            <a:endParaRPr lang="en-GB" dirty="0"/>
          </a:p>
          <a:p>
            <a:endParaRPr lang="en-GB" dirty="0"/>
          </a:p>
          <a:p>
            <a:r>
              <a:rPr lang="en-GB" dirty="0"/>
              <a:t>Why were these judgments “mixed with blood”? </a:t>
            </a:r>
          </a:p>
          <a:p>
            <a:endParaRPr lang="en-GB" dirty="0"/>
          </a:p>
          <a:p>
            <a:r>
              <a:rPr lang="en-GB" dirty="0"/>
              <a:t>“Blood” is a key word here. Blood is the symbol of vengeance. Blood and fire were often combined as symbols of judgment. </a:t>
            </a:r>
          </a:p>
        </p:txBody>
      </p:sp>
      <p:sp>
        <p:nvSpPr>
          <p:cNvPr id="3" name="TextBox 2">
            <a:extLst>
              <a:ext uri="{FF2B5EF4-FFF2-40B4-BE49-F238E27FC236}">
                <a16:creationId xmlns:a16="http://schemas.microsoft.com/office/drawing/2014/main" id="{BEDF88AF-7522-4211-9DF1-7BB73CBCD9D7}"/>
              </a:ext>
            </a:extLst>
          </p:cNvPr>
          <p:cNvSpPr txBox="1"/>
          <p:nvPr/>
        </p:nvSpPr>
        <p:spPr>
          <a:xfrm>
            <a:off x="1300294" y="5226341"/>
            <a:ext cx="9748007" cy="707886"/>
          </a:xfrm>
          <a:prstGeom prst="rect">
            <a:avLst/>
          </a:prstGeom>
          <a:noFill/>
        </p:spPr>
        <p:txBody>
          <a:bodyPr wrap="square" rtlCol="0">
            <a:spAutoFit/>
          </a:bodyPr>
          <a:lstStyle/>
          <a:p>
            <a:r>
              <a:rPr lang="en-GB" sz="4000" b="1" dirty="0">
                <a:solidFill>
                  <a:schemeClr val="accent1"/>
                </a:solidFill>
              </a:rPr>
              <a:t>How can we relate this to </a:t>
            </a:r>
            <a:r>
              <a:rPr lang="en-GB" sz="4000" b="1" i="1" dirty="0">
                <a:solidFill>
                  <a:schemeClr val="accent1"/>
                </a:solidFill>
              </a:rPr>
              <a:t>An Inspector Calls</a:t>
            </a:r>
            <a:r>
              <a:rPr lang="en-GB" sz="4000" b="1" dirty="0">
                <a:solidFill>
                  <a:schemeClr val="accent1"/>
                </a:solidFill>
              </a:rPr>
              <a:t>?</a:t>
            </a:r>
          </a:p>
        </p:txBody>
      </p:sp>
    </p:spTree>
    <p:extLst>
      <p:ext uri="{BB962C8B-B14F-4D97-AF65-F5344CB8AC3E}">
        <p14:creationId xmlns:p14="http://schemas.microsoft.com/office/powerpoint/2010/main" val="320989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9DA2E2-E123-4051-A45C-6D54FC4382B3}"/>
              </a:ext>
            </a:extLst>
          </p:cNvPr>
          <p:cNvSpPr/>
          <p:nvPr/>
        </p:nvSpPr>
        <p:spPr>
          <a:xfrm>
            <a:off x="562063" y="619936"/>
            <a:ext cx="5981350" cy="5355312"/>
          </a:xfrm>
          <a:prstGeom prst="rect">
            <a:avLst/>
          </a:prstGeom>
        </p:spPr>
        <p:txBody>
          <a:bodyPr wrap="square">
            <a:spAutoFit/>
          </a:bodyPr>
          <a:lstStyle/>
          <a:p>
            <a:r>
              <a:rPr lang="en-GB" dirty="0"/>
              <a:t>The Inspector is a spirit-like prophet who was able to manipulate the characters of the Birling family by revealing the chain of events and the hypocrisy behind the Birling family. He did not want to punish the family lawfully as he was more concerned with how immoral the upper class had become. </a:t>
            </a:r>
          </a:p>
          <a:p>
            <a:endParaRPr lang="en-GB" dirty="0"/>
          </a:p>
          <a:p>
            <a:pPr algn="just"/>
            <a:r>
              <a:rPr lang="en-GB" dirty="0"/>
              <a:t>Inspector Goole also stated in his final didactic and sermon like speech that “if men will not learn that lesson, they will be taught it ‘in fire and blood and anguish’. This divine-like quote connotes that people will suffer the consequences if they do not accept that society should be entwined and that everyone should be responsible for each other. Priestley uses Inspector Goole as God’s messenger and a spirit who came to torment the consciousness of the living. Furthermore “anguish” can be interpreted as a reference to WW1 which shows that Inspector Goole is omniscient as the audience knows that WW1 had occurred shortly after the time in which the play was set. </a:t>
            </a:r>
          </a:p>
        </p:txBody>
      </p:sp>
      <p:pic>
        <p:nvPicPr>
          <p:cNvPr id="3" name="Picture 2">
            <a:extLst>
              <a:ext uri="{FF2B5EF4-FFF2-40B4-BE49-F238E27FC236}">
                <a16:creationId xmlns:a16="http://schemas.microsoft.com/office/drawing/2014/main" id="{42CAB44E-DE0B-45B5-85A2-64F8A1DC2A73}"/>
              </a:ext>
            </a:extLst>
          </p:cNvPr>
          <p:cNvPicPr>
            <a:picLocks noChangeAspect="1"/>
          </p:cNvPicPr>
          <p:nvPr/>
        </p:nvPicPr>
        <p:blipFill>
          <a:blip r:embed="rId2"/>
          <a:stretch>
            <a:fillRect/>
          </a:stretch>
        </p:blipFill>
        <p:spPr>
          <a:xfrm>
            <a:off x="7578012" y="1813228"/>
            <a:ext cx="3590531" cy="2107752"/>
          </a:xfrm>
          <a:prstGeom prst="rect">
            <a:avLst/>
          </a:prstGeom>
        </p:spPr>
      </p:pic>
      <p:sp>
        <p:nvSpPr>
          <p:cNvPr id="4" name="Rectangle 3">
            <a:extLst>
              <a:ext uri="{FF2B5EF4-FFF2-40B4-BE49-F238E27FC236}">
                <a16:creationId xmlns:a16="http://schemas.microsoft.com/office/drawing/2014/main" id="{9402DD53-5DA2-4725-A5D5-A44210163976}"/>
              </a:ext>
            </a:extLst>
          </p:cNvPr>
          <p:cNvSpPr/>
          <p:nvPr/>
        </p:nvSpPr>
        <p:spPr>
          <a:xfrm>
            <a:off x="7329529" y="4056444"/>
            <a:ext cx="4401077" cy="369332"/>
          </a:xfrm>
          <a:prstGeom prst="rect">
            <a:avLst/>
          </a:prstGeom>
        </p:spPr>
        <p:txBody>
          <a:bodyPr wrap="none">
            <a:spAutoFit/>
          </a:bodyPr>
          <a:lstStyle/>
          <a:p>
            <a:pPr algn="ctr"/>
            <a:r>
              <a:rPr lang="en-GB" b="1" dirty="0">
                <a:solidFill>
                  <a:srgbClr val="1D2936"/>
                </a:solidFill>
                <a:latin typeface="chaparral-pro"/>
              </a:rPr>
              <a:t>Jeremiah: Prophet of Judgment and of Hope</a:t>
            </a:r>
            <a:endParaRPr lang="en-GB" b="1" i="0" dirty="0">
              <a:solidFill>
                <a:srgbClr val="1D2936"/>
              </a:solidFill>
              <a:effectLst/>
              <a:latin typeface="chaparral-pro"/>
            </a:endParaRPr>
          </a:p>
        </p:txBody>
      </p:sp>
    </p:spTree>
    <p:extLst>
      <p:ext uri="{BB962C8B-B14F-4D97-AF65-F5344CB8AC3E}">
        <p14:creationId xmlns:p14="http://schemas.microsoft.com/office/powerpoint/2010/main" val="2744488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0C203A-CDD1-4E71-B692-34BB014DF202}"/>
              </a:ext>
            </a:extLst>
          </p:cNvPr>
          <p:cNvSpPr/>
          <p:nvPr/>
        </p:nvSpPr>
        <p:spPr>
          <a:xfrm>
            <a:off x="464191" y="529603"/>
            <a:ext cx="6356060" cy="4893647"/>
          </a:xfrm>
          <a:prstGeom prst="rect">
            <a:avLst/>
          </a:prstGeom>
        </p:spPr>
        <p:txBody>
          <a:bodyPr wrap="square">
            <a:spAutoFit/>
          </a:bodyPr>
          <a:lstStyle/>
          <a:p>
            <a:r>
              <a:rPr lang="en-GB" sz="3200" b="1" dirty="0">
                <a:solidFill>
                  <a:schemeClr val="accent1"/>
                </a:solidFill>
              </a:rPr>
              <a:t>Biblical Reference: </a:t>
            </a:r>
          </a:p>
          <a:p>
            <a:r>
              <a:rPr lang="en-GB" sz="3200" b="1" dirty="0">
                <a:solidFill>
                  <a:schemeClr val="accent1"/>
                </a:solidFill>
              </a:rPr>
              <a:t>Cast out of the Garden of Eden Genesis 3:22-24 – </a:t>
            </a:r>
          </a:p>
          <a:p>
            <a:endParaRPr lang="en-GB" dirty="0"/>
          </a:p>
          <a:p>
            <a:r>
              <a:rPr lang="en-GB" dirty="0"/>
              <a:t>"And the LORD God said, Behold, the man is become as one of us, to know good and evil: and now, lest he put forth his hand, and take also of the tree of life, and eat, and live for ever: Therefore the LORD God sent him forth from the garden of Eden, to till the ground from whence he was taken. So he drove out the man; and he placed at the east of the garden of Eden Cherubim, and a flaming sword which turned every way, to keep the way of the tree of life." </a:t>
            </a:r>
          </a:p>
          <a:p>
            <a:r>
              <a:rPr lang="en-GB" dirty="0"/>
              <a:t>In the bible an angel with a flaming sword casts Adam and Eve out of the Garden of Eden for eating the forbidden fruit stopping them from visiting the tree of life. </a:t>
            </a:r>
          </a:p>
        </p:txBody>
      </p:sp>
      <p:pic>
        <p:nvPicPr>
          <p:cNvPr id="3" name="Picture 2">
            <a:extLst>
              <a:ext uri="{FF2B5EF4-FFF2-40B4-BE49-F238E27FC236}">
                <a16:creationId xmlns:a16="http://schemas.microsoft.com/office/drawing/2014/main" id="{EF22C21F-BEEA-4DC2-BE4B-65A026CE265B}"/>
              </a:ext>
            </a:extLst>
          </p:cNvPr>
          <p:cNvPicPr>
            <a:picLocks noChangeAspect="1"/>
          </p:cNvPicPr>
          <p:nvPr/>
        </p:nvPicPr>
        <p:blipFill>
          <a:blip r:embed="rId2"/>
          <a:stretch>
            <a:fillRect/>
          </a:stretch>
        </p:blipFill>
        <p:spPr>
          <a:xfrm>
            <a:off x="7429588" y="295842"/>
            <a:ext cx="4130704" cy="2556415"/>
          </a:xfrm>
          <a:prstGeom prst="rect">
            <a:avLst/>
          </a:prstGeom>
        </p:spPr>
      </p:pic>
      <p:sp>
        <p:nvSpPr>
          <p:cNvPr id="4" name="TextBox 3">
            <a:extLst>
              <a:ext uri="{FF2B5EF4-FFF2-40B4-BE49-F238E27FC236}">
                <a16:creationId xmlns:a16="http://schemas.microsoft.com/office/drawing/2014/main" id="{86B7A2A8-9E4B-4188-A84C-62A8AE9585CB}"/>
              </a:ext>
            </a:extLst>
          </p:cNvPr>
          <p:cNvSpPr txBox="1"/>
          <p:nvPr/>
        </p:nvSpPr>
        <p:spPr>
          <a:xfrm>
            <a:off x="7524925" y="3816991"/>
            <a:ext cx="3741490" cy="1384995"/>
          </a:xfrm>
          <a:prstGeom prst="rect">
            <a:avLst/>
          </a:prstGeom>
          <a:noFill/>
        </p:spPr>
        <p:txBody>
          <a:bodyPr wrap="square" rtlCol="0">
            <a:spAutoFit/>
          </a:bodyPr>
          <a:lstStyle/>
          <a:p>
            <a:pPr algn="ctr"/>
            <a:r>
              <a:rPr lang="en-GB" sz="2800" b="1" dirty="0">
                <a:solidFill>
                  <a:schemeClr val="accent1"/>
                </a:solidFill>
              </a:rPr>
              <a:t>How can we relate this to ‘fire and blood and anguish’?</a:t>
            </a:r>
          </a:p>
        </p:txBody>
      </p:sp>
    </p:spTree>
    <p:extLst>
      <p:ext uri="{BB962C8B-B14F-4D97-AF65-F5344CB8AC3E}">
        <p14:creationId xmlns:p14="http://schemas.microsoft.com/office/powerpoint/2010/main" val="2240529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104819E-4307-46B1-BAC4-D2DC54320A2D}"/>
              </a:ext>
            </a:extLst>
          </p:cNvPr>
          <p:cNvPicPr>
            <a:picLocks noChangeAspect="1"/>
          </p:cNvPicPr>
          <p:nvPr/>
        </p:nvPicPr>
        <p:blipFill rotWithShape="1">
          <a:blip r:embed="rId2">
            <a:alphaModFix/>
          </a:blip>
          <a:srcRect r="264" b="1"/>
          <a:stretch/>
        </p:blipFill>
        <p:spPr>
          <a:xfrm>
            <a:off x="-182887" y="-164595"/>
            <a:ext cx="6447707" cy="4622292"/>
          </a:xfrm>
          <a:prstGeom prst="rect">
            <a:avLst/>
          </a:prstGeom>
          <a:effectLst>
            <a:softEdge rad="533400"/>
          </a:effectLst>
        </p:spPr>
      </p:pic>
      <p:pic>
        <p:nvPicPr>
          <p:cNvPr id="3" name="Picture 2" descr="A close up of a rock&#10;&#10;Description automatically generated">
            <a:extLst>
              <a:ext uri="{FF2B5EF4-FFF2-40B4-BE49-F238E27FC236}">
                <a16:creationId xmlns:a16="http://schemas.microsoft.com/office/drawing/2014/main" id="{881EF956-1B09-4126-8744-CB511AEBCADD}"/>
              </a:ext>
            </a:extLst>
          </p:cNvPr>
          <p:cNvPicPr>
            <a:picLocks noChangeAspect="1"/>
          </p:cNvPicPr>
          <p:nvPr/>
        </p:nvPicPr>
        <p:blipFill rotWithShape="1">
          <a:blip r:embed="rId3">
            <a:alphaModFix/>
          </a:blip>
          <a:srcRect t="9828" r="-2" b="1153"/>
          <a:stretch/>
        </p:blipFill>
        <p:spPr>
          <a:xfrm>
            <a:off x="-186572" y="3184611"/>
            <a:ext cx="6447707" cy="3845519"/>
          </a:xfrm>
          <a:prstGeom prst="rect">
            <a:avLst/>
          </a:prstGeom>
          <a:effectLst>
            <a:softEdge rad="533400"/>
          </a:effectLst>
        </p:spPr>
      </p:pic>
      <p:pic>
        <p:nvPicPr>
          <p:cNvPr id="11" name="Picture 10">
            <a:extLst>
              <a:ext uri="{FF2B5EF4-FFF2-40B4-BE49-F238E27FC236}">
                <a16:creationId xmlns:a16="http://schemas.microsoft.com/office/drawing/2014/main" id="{D2D2C3D0-D5DB-4464-BB3E-2DF035FDB8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ED1780FC-CEBA-4332-A259-061D489295BF}"/>
              </a:ext>
            </a:extLst>
          </p:cNvPr>
          <p:cNvSpPr txBox="1"/>
          <p:nvPr/>
        </p:nvSpPr>
        <p:spPr>
          <a:xfrm>
            <a:off x="6585882" y="4267831"/>
            <a:ext cx="4820134" cy="1635639"/>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700" b="1" kern="1200">
                <a:solidFill>
                  <a:srgbClr val="000000"/>
                </a:solidFill>
                <a:latin typeface="+mj-lt"/>
                <a:ea typeface="+mj-ea"/>
                <a:cs typeface="+mj-cs"/>
              </a:rPr>
              <a:t>What text makes reference to Golgotha?</a:t>
            </a:r>
          </a:p>
        </p:txBody>
      </p:sp>
      <p:sp>
        <p:nvSpPr>
          <p:cNvPr id="5" name="TextBox 4">
            <a:extLst>
              <a:ext uri="{FF2B5EF4-FFF2-40B4-BE49-F238E27FC236}">
                <a16:creationId xmlns:a16="http://schemas.microsoft.com/office/drawing/2014/main" id="{975B784E-94F4-47B0-9AD7-A83A1C9FC6AE}"/>
              </a:ext>
            </a:extLst>
          </p:cNvPr>
          <p:cNvSpPr txBox="1"/>
          <p:nvPr/>
        </p:nvSpPr>
        <p:spPr>
          <a:xfrm>
            <a:off x="5123186" y="5698733"/>
            <a:ext cx="7021585" cy="369332"/>
          </a:xfrm>
          <a:prstGeom prst="rect">
            <a:avLst/>
          </a:prstGeom>
          <a:noFill/>
        </p:spPr>
        <p:txBody>
          <a:bodyPr wrap="square" rtlCol="0">
            <a:spAutoFit/>
          </a:bodyPr>
          <a:lstStyle/>
          <a:p>
            <a:pPr algn="ctr">
              <a:spcAft>
                <a:spcPts val="600"/>
              </a:spcAft>
            </a:pPr>
            <a:r>
              <a:rPr lang="en-GB" b="1" dirty="0">
                <a:solidFill>
                  <a:schemeClr val="accent1"/>
                </a:solidFill>
              </a:rPr>
              <a:t>‘or memorise another Golgotha’</a:t>
            </a:r>
          </a:p>
        </p:txBody>
      </p:sp>
    </p:spTree>
    <p:extLst>
      <p:ext uri="{BB962C8B-B14F-4D97-AF65-F5344CB8AC3E}">
        <p14:creationId xmlns:p14="http://schemas.microsoft.com/office/powerpoint/2010/main" val="259038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046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24256" y="4767072"/>
            <a:ext cx="6594189" cy="1625210"/>
          </a:xfrm>
        </p:spPr>
        <p:txBody>
          <a:bodyPr>
            <a:normAutofit/>
          </a:bodyPr>
          <a:lstStyle/>
          <a:p>
            <a:pPr algn="r"/>
            <a:r>
              <a:rPr lang="en-US" b="1">
                <a:solidFill>
                  <a:srgbClr val="FFFFFF"/>
                </a:solidFill>
                <a:latin typeface="+mn-lt"/>
              </a:rPr>
              <a:t>The Killing of King Duncan</a:t>
            </a:r>
          </a:p>
        </p:txBody>
      </p:sp>
      <p:pic>
        <p:nvPicPr>
          <p:cNvPr id="4" name="Picture 3">
            <a:extLst>
              <a:ext uri="{FF2B5EF4-FFF2-40B4-BE49-F238E27FC236}">
                <a16:creationId xmlns:a16="http://schemas.microsoft.com/office/drawing/2014/main" id="{6A3E0B8A-7C0E-4A37-B5A6-CCAFEF629DC2}"/>
              </a:ext>
            </a:extLst>
          </p:cNvPr>
          <p:cNvPicPr>
            <a:picLocks noChangeAspect="1"/>
          </p:cNvPicPr>
          <p:nvPr/>
        </p:nvPicPr>
        <p:blipFill rotWithShape="1">
          <a:blip r:embed="rId3"/>
          <a:srcRect t="7996" r="1" b="2478"/>
          <a:stretch/>
        </p:blipFill>
        <p:spPr>
          <a:xfrm>
            <a:off x="327547" y="321733"/>
            <a:ext cx="7058306" cy="4107392"/>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8029319" y="917725"/>
            <a:ext cx="3424739" cy="4852362"/>
          </a:xfrm>
        </p:spPr>
        <p:txBody>
          <a:bodyPr anchor="ctr">
            <a:normAutofit/>
          </a:bodyPr>
          <a:lstStyle/>
          <a:p>
            <a:pPr marL="0" indent="0">
              <a:buNone/>
            </a:pPr>
            <a:r>
              <a:rPr lang="en-US" sz="2000">
                <a:solidFill>
                  <a:srgbClr val="FFFFFF"/>
                </a:solidFill>
              </a:rPr>
              <a:t>The killing of Duncan by Macbeth, a man of great honor and dignity, is a biblical allusion to the killing of Jesus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US">
                <a:solidFill>
                  <a:srgbClr val="FFFFFF"/>
                </a:solidFill>
              </a:rPr>
              <a:t>The Trinity</a:t>
            </a:r>
          </a:p>
        </p:txBody>
      </p:sp>
      <p:sp>
        <p:nvSpPr>
          <p:cNvPr id="3" name="Content Placeholder 2"/>
          <p:cNvSpPr>
            <a:spLocks noGrp="1"/>
          </p:cNvSpPr>
          <p:nvPr>
            <p:ph idx="1"/>
          </p:nvPr>
        </p:nvSpPr>
        <p:spPr>
          <a:xfrm>
            <a:off x="6090574" y="801866"/>
            <a:ext cx="5306084" cy="5230634"/>
          </a:xfrm>
        </p:spPr>
        <p:txBody>
          <a:bodyPr anchor="ctr">
            <a:normAutofit/>
          </a:bodyPr>
          <a:lstStyle/>
          <a:p>
            <a:r>
              <a:rPr lang="en-US" sz="2400" dirty="0">
                <a:solidFill>
                  <a:srgbClr val="000000"/>
                </a:solidFill>
              </a:rPr>
              <a:t>The three witches represent the trinity of the father, son and holy spirit.</a:t>
            </a:r>
          </a:p>
          <a:p>
            <a:r>
              <a:rPr lang="en-US" sz="2400" dirty="0">
                <a:solidFill>
                  <a:srgbClr val="000000"/>
                </a:solidFill>
              </a:rPr>
              <a:t>The three witches prophesize who Macbeth will become, much like prophets in the Bible </a:t>
            </a:r>
            <a:r>
              <a:rPr lang="en-US" sz="2400" dirty="0" err="1">
                <a:solidFill>
                  <a:srgbClr val="000000"/>
                </a:solidFill>
              </a:rPr>
              <a:t>prophesise</a:t>
            </a:r>
            <a:r>
              <a:rPr lang="en-US" sz="2400" dirty="0">
                <a:solidFill>
                  <a:srgbClr val="000000"/>
                </a:solidFill>
              </a:rPr>
              <a:t> about Jesus.</a:t>
            </a:r>
          </a:p>
          <a:p>
            <a:r>
              <a:rPr lang="en-US" sz="2400" dirty="0">
                <a:solidFill>
                  <a:srgbClr val="000000"/>
                </a:solidFill>
              </a:rPr>
              <a:t>“Thou hast it now: king, Cawdor, Glamis, all, as the weird women promised…” Banquo: Act 3, Scene 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More Prophecy References</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76031" y="963877"/>
            <a:ext cx="6377769" cy="4930246"/>
          </a:xfrm>
        </p:spPr>
        <p:txBody>
          <a:bodyPr anchor="ctr">
            <a:normAutofit/>
          </a:bodyPr>
          <a:lstStyle/>
          <a:p>
            <a:r>
              <a:rPr lang="en-US" sz="2400"/>
              <a:t>The weird sisters told Banquo that, “Thou shalt get kings, though thou be none.” Third Witch: Act 1, Scene 3.</a:t>
            </a:r>
          </a:p>
          <a:p>
            <a:r>
              <a:rPr lang="en-US" sz="2400"/>
              <a:t>“And I will make of you a great nation, and I will bless you and make your name great, so that you will be a blessing.” Genesis 12:2</a:t>
            </a:r>
          </a:p>
          <a:p>
            <a:endParaRPr lang="en-US"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2001" y="803325"/>
            <a:ext cx="5314536" cy="1325563"/>
          </a:xfrm>
        </p:spPr>
        <p:txBody>
          <a:bodyPr>
            <a:normAutofit/>
          </a:bodyPr>
          <a:lstStyle/>
          <a:p>
            <a:r>
              <a:rPr lang="en-US" dirty="0"/>
              <a:t>Macbeth as Lucifer</a:t>
            </a:r>
          </a:p>
        </p:txBody>
      </p:sp>
      <p:sp>
        <p:nvSpPr>
          <p:cNvPr id="3" name="Content Placeholder 2"/>
          <p:cNvSpPr>
            <a:spLocks noGrp="1"/>
          </p:cNvSpPr>
          <p:nvPr>
            <p:ph idx="1"/>
          </p:nvPr>
        </p:nvSpPr>
        <p:spPr>
          <a:xfrm>
            <a:off x="762000" y="2279018"/>
            <a:ext cx="5314543" cy="3375920"/>
          </a:xfrm>
        </p:spPr>
        <p:txBody>
          <a:bodyPr anchor="t">
            <a:normAutofit/>
          </a:bodyPr>
          <a:lstStyle/>
          <a:p>
            <a:r>
              <a:rPr lang="en-US" sz="1800"/>
              <a:t>In the Bible, Satan was an angel, then ‘fell’ and became the devil. Macbeth was the same in that he was good and followed his king then he killed him to gain power.</a:t>
            </a:r>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46CB061-4DC7-4E02-8E5C-048A34B41B8E}"/>
              </a:ext>
            </a:extLst>
          </p:cNvPr>
          <p:cNvPicPr>
            <a:picLocks noChangeAspect="1"/>
          </p:cNvPicPr>
          <p:nvPr/>
        </p:nvPicPr>
        <p:blipFill rotWithShape="1">
          <a:blip r:embed="rId2"/>
          <a:srcRect l="3768"/>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p:cNvSpPr>
            <a:spLocks noGrp="1"/>
          </p:cNvSpPr>
          <p:nvPr>
            <p:ph type="title"/>
          </p:nvPr>
        </p:nvSpPr>
        <p:spPr>
          <a:xfrm>
            <a:off x="535020" y="685800"/>
            <a:ext cx="2780271" cy="5105400"/>
          </a:xfrm>
        </p:spPr>
        <p:txBody>
          <a:bodyPr>
            <a:normAutofit/>
          </a:bodyPr>
          <a:lstStyle/>
          <a:p>
            <a:r>
              <a:rPr lang="en-US" sz="4000">
                <a:solidFill>
                  <a:srgbClr val="FFFFFF"/>
                </a:solidFill>
              </a:rPr>
              <a:t>Lady Macbeth as Pilate</a:t>
            </a:r>
          </a:p>
        </p:txBody>
      </p:sp>
      <p:graphicFrame>
        <p:nvGraphicFramePr>
          <p:cNvPr id="5" name="Content Placeholder 2">
            <a:extLst>
              <a:ext uri="{FF2B5EF4-FFF2-40B4-BE49-F238E27FC236}">
                <a16:creationId xmlns:a16="http://schemas.microsoft.com/office/drawing/2014/main" id="{561A79E0-D3A0-4E2B-97CF-A1F7440A1545}"/>
              </a:ext>
            </a:extLst>
          </p:cNvPr>
          <p:cNvGraphicFramePr>
            <a:graphicFrameLocks noGrp="1"/>
          </p:cNvGraphicFramePr>
          <p:nvPr>
            <p:ph idx="1"/>
            <p:extLst>
              <p:ext uri="{D42A27DB-BD31-4B8C-83A1-F6EECF244321}">
                <p14:modId xmlns:p14="http://schemas.microsoft.com/office/powerpoint/2010/main" val="2974586224"/>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US" sz="4000">
                <a:solidFill>
                  <a:srgbClr val="FFFFFF"/>
                </a:solidFill>
              </a:rPr>
              <a:t>Reference to Judas Iscariot</a:t>
            </a:r>
          </a:p>
        </p:txBody>
      </p:sp>
      <p:graphicFrame>
        <p:nvGraphicFramePr>
          <p:cNvPr id="5" name="Content Placeholder 2">
            <a:extLst>
              <a:ext uri="{FF2B5EF4-FFF2-40B4-BE49-F238E27FC236}">
                <a16:creationId xmlns:a16="http://schemas.microsoft.com/office/drawing/2014/main" id="{6AA2CD3C-8F0B-440A-B903-496AC084ECC3}"/>
              </a:ext>
            </a:extLst>
          </p:cNvPr>
          <p:cNvGraphicFramePr>
            <a:graphicFrameLocks noGrp="1"/>
          </p:cNvGraphicFramePr>
          <p:nvPr>
            <p:ph idx="1"/>
            <p:extLst>
              <p:ext uri="{D42A27DB-BD31-4B8C-83A1-F6EECF244321}">
                <p14:modId xmlns:p14="http://schemas.microsoft.com/office/powerpoint/2010/main" val="1614771251"/>
              </p:ext>
            </p:extLst>
          </p:nvPr>
        </p:nvGraphicFramePr>
        <p:xfrm>
          <a:off x="1036320" y="2899956"/>
          <a:ext cx="10119360" cy="3131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US" sz="4000">
                <a:solidFill>
                  <a:srgbClr val="FFFFFF"/>
                </a:solidFill>
              </a:rPr>
              <a:t>Reference to Nile River</a:t>
            </a:r>
          </a:p>
        </p:txBody>
      </p:sp>
      <p:sp>
        <p:nvSpPr>
          <p:cNvPr id="3" name="Content Placeholder 2"/>
          <p:cNvSpPr>
            <a:spLocks noGrp="1"/>
          </p:cNvSpPr>
          <p:nvPr>
            <p:ph idx="1"/>
          </p:nvPr>
        </p:nvSpPr>
        <p:spPr>
          <a:xfrm>
            <a:off x="1179226" y="3092970"/>
            <a:ext cx="9833548" cy="2693976"/>
          </a:xfrm>
        </p:spPr>
        <p:txBody>
          <a:bodyPr>
            <a:normAutofit/>
          </a:bodyPr>
          <a:lstStyle/>
          <a:p>
            <a:r>
              <a:rPr lang="en-US" sz="2000">
                <a:solidFill>
                  <a:srgbClr val="000000"/>
                </a:solidFill>
              </a:rPr>
              <a:t>“ No; this my hand will rather the multitudinous seas incarnadine, making the green one red.” Macbeth: Act 2, Scene 2.</a:t>
            </a:r>
          </a:p>
          <a:p>
            <a:r>
              <a:rPr lang="en-US" sz="2000">
                <a:solidFill>
                  <a:srgbClr val="000000"/>
                </a:solidFill>
              </a:rPr>
              <a:t>Exodus 7:20 – “… he lifted up his staff and struck the water in the Nile, and all the water in the Nile turned into blood.”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http://www.marvelsphoto.com/wp-content/uploads/2007/08/flower.jpg"/>
          <p:cNvPicPr>
            <a:picLocks noChangeAspect="1" noChangeArrowheads="1"/>
          </p:cNvPicPr>
          <p:nvPr/>
        </p:nvPicPr>
        <p:blipFill>
          <a:blip r:embed="rId3" cstate="print"/>
          <a:srcRect/>
          <a:stretch>
            <a:fillRect/>
          </a:stretch>
        </p:blipFill>
        <p:spPr bwMode="auto">
          <a:xfrm>
            <a:off x="1504950" y="0"/>
            <a:ext cx="9520238" cy="7143750"/>
          </a:xfrm>
          <a:prstGeom prst="rect">
            <a:avLst/>
          </a:prstGeom>
          <a:noFill/>
          <a:ln w="9525">
            <a:noFill/>
            <a:miter lim="800000"/>
            <a:headEnd/>
            <a:tailEnd/>
          </a:ln>
        </p:spPr>
      </p:pic>
      <p:sp>
        <p:nvSpPr>
          <p:cNvPr id="2051" name="TextBox 3"/>
          <p:cNvSpPr txBox="1">
            <a:spLocks noChangeArrowheads="1"/>
          </p:cNvSpPr>
          <p:nvPr/>
        </p:nvSpPr>
        <p:spPr bwMode="auto">
          <a:xfrm>
            <a:off x="2387588" y="421010"/>
            <a:ext cx="8143875" cy="1754326"/>
          </a:xfrm>
          <a:prstGeom prst="rect">
            <a:avLst/>
          </a:prstGeom>
          <a:noFill/>
          <a:ln w="9525">
            <a:noFill/>
            <a:miter lim="800000"/>
            <a:headEnd/>
            <a:tailEnd/>
          </a:ln>
        </p:spPr>
        <p:txBody>
          <a:bodyPr>
            <a:spAutoFit/>
          </a:bodyPr>
          <a:lstStyle/>
          <a:p>
            <a:r>
              <a:rPr lang="en-GB" sz="4800" dirty="0">
                <a:latin typeface="Calibri" pitchFamily="34" charset="0"/>
              </a:rPr>
              <a:t>Lesson Objectives:</a:t>
            </a:r>
          </a:p>
          <a:p>
            <a:endParaRPr lang="en-GB" sz="3600" b="1" dirty="0">
              <a:solidFill>
                <a:schemeClr val="accent1"/>
              </a:solidFill>
              <a:latin typeface="Calibri" pitchFamily="34" charset="0"/>
            </a:endParaRPr>
          </a:p>
          <a:p>
            <a:endParaRPr lang="en-GB" sz="2400" dirty="0">
              <a:latin typeface="Calibri" pitchFamily="34" charset="0"/>
            </a:endParaRPr>
          </a:p>
        </p:txBody>
      </p:sp>
      <p:sp>
        <p:nvSpPr>
          <p:cNvPr id="5" name="TextBox 4"/>
          <p:cNvSpPr txBox="1"/>
          <p:nvPr/>
        </p:nvSpPr>
        <p:spPr>
          <a:xfrm>
            <a:off x="2387588" y="1642013"/>
            <a:ext cx="7416824" cy="4832092"/>
          </a:xfrm>
          <a:prstGeom prst="rect">
            <a:avLst/>
          </a:prstGeom>
          <a:noFill/>
        </p:spPr>
        <p:txBody>
          <a:bodyPr wrap="square" rtlCol="0">
            <a:spAutoFit/>
          </a:bodyPr>
          <a:lstStyle/>
          <a:p>
            <a:pPr algn="just"/>
            <a:r>
              <a:rPr lang="en-GB" sz="2800" dirty="0"/>
              <a:t>To understand the place of religion and literature</a:t>
            </a:r>
          </a:p>
          <a:p>
            <a:pPr algn="just"/>
            <a:endParaRPr lang="en-GB" sz="2800" dirty="0"/>
          </a:p>
          <a:p>
            <a:pPr algn="just"/>
            <a:r>
              <a:rPr lang="en-GB" sz="2800" dirty="0"/>
              <a:t>To be able to identify allusions to religion in the GCSE texts that you have studied</a:t>
            </a:r>
          </a:p>
          <a:p>
            <a:pPr algn="just"/>
            <a:endParaRPr lang="en-GB" sz="2800" dirty="0"/>
          </a:p>
          <a:p>
            <a:pPr algn="just"/>
            <a:r>
              <a:rPr lang="en-GB" sz="2800" dirty="0"/>
              <a:t>To gain confidence in discussing key religious ideas within all texts studied.</a:t>
            </a:r>
          </a:p>
          <a:p>
            <a:pPr algn="just"/>
            <a:endParaRPr lang="en-GB" sz="2800" dirty="0"/>
          </a:p>
          <a:p>
            <a:pPr algn="just"/>
            <a:r>
              <a:rPr lang="en-GB" sz="2800" dirty="0"/>
              <a:t> </a:t>
            </a:r>
          </a:p>
          <a:p>
            <a:pPr algn="just"/>
            <a:endParaRPr lang="en-GB" sz="2800" dirty="0"/>
          </a:p>
          <a:p>
            <a:pPr algn="just"/>
            <a:endParaRPr lang="en-GB" sz="2800" dirty="0"/>
          </a:p>
        </p:txBody>
      </p:sp>
    </p:spTree>
    <p:custDataLst>
      <p:tags r:id="rId1"/>
    </p:custDataLst>
    <p:extLst>
      <p:ext uri="{BB962C8B-B14F-4D97-AF65-F5344CB8AC3E}">
        <p14:creationId xmlns:p14="http://schemas.microsoft.com/office/powerpoint/2010/main" val="192224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D4DB7E-D228-4118-8601-EC93D8C231F9}"/>
              </a:ext>
            </a:extLst>
          </p:cNvPr>
          <p:cNvSpPr txBox="1"/>
          <p:nvPr/>
        </p:nvSpPr>
        <p:spPr>
          <a:xfrm>
            <a:off x="864066" y="679508"/>
            <a:ext cx="10637240" cy="1938992"/>
          </a:xfrm>
          <a:prstGeom prst="rect">
            <a:avLst/>
          </a:prstGeom>
          <a:noFill/>
        </p:spPr>
        <p:txBody>
          <a:bodyPr wrap="square" rtlCol="0">
            <a:spAutoFit/>
          </a:bodyPr>
          <a:lstStyle/>
          <a:p>
            <a:r>
              <a:rPr lang="en-GB" sz="6000" b="1" dirty="0">
                <a:solidFill>
                  <a:schemeClr val="accent1"/>
                </a:solidFill>
              </a:rPr>
              <a:t>The following slides are to be printed on A3</a:t>
            </a:r>
          </a:p>
        </p:txBody>
      </p:sp>
    </p:spTree>
    <p:extLst>
      <p:ext uri="{BB962C8B-B14F-4D97-AF65-F5344CB8AC3E}">
        <p14:creationId xmlns:p14="http://schemas.microsoft.com/office/powerpoint/2010/main" val="3564875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E9A2C2-7E46-4BF0-99BB-45DB4977FCA5}"/>
              </a:ext>
            </a:extLst>
          </p:cNvPr>
          <p:cNvSpPr txBox="1"/>
          <p:nvPr/>
        </p:nvSpPr>
        <p:spPr>
          <a:xfrm>
            <a:off x="391885" y="169998"/>
            <a:ext cx="11455167" cy="1077218"/>
          </a:xfrm>
          <a:prstGeom prst="rect">
            <a:avLst/>
          </a:prstGeom>
          <a:noFill/>
        </p:spPr>
        <p:txBody>
          <a:bodyPr wrap="square" rtlCol="0">
            <a:spAutoFit/>
          </a:bodyPr>
          <a:lstStyle/>
          <a:p>
            <a:r>
              <a:rPr lang="en-GB" sz="3200" b="1" i="1" dirty="0">
                <a:solidFill>
                  <a:schemeClr val="accent1"/>
                </a:solidFill>
              </a:rPr>
              <a:t>“I incline to Cain's heresy,' he used to say quaintly: 'I let my brother go to the devil in his own way.” </a:t>
            </a:r>
            <a:endParaRPr lang="en-GB" sz="3200" b="1" dirty="0">
              <a:solidFill>
                <a:schemeClr val="accent1"/>
              </a:solidFill>
            </a:endParaRPr>
          </a:p>
        </p:txBody>
      </p:sp>
      <p:sp>
        <p:nvSpPr>
          <p:cNvPr id="4" name="Rectangle 1">
            <a:extLst>
              <a:ext uri="{FF2B5EF4-FFF2-40B4-BE49-F238E27FC236}">
                <a16:creationId xmlns:a16="http://schemas.microsoft.com/office/drawing/2014/main" id="{DF114BBD-89F9-4919-918D-73E1F5883CA9}"/>
              </a:ext>
            </a:extLst>
          </p:cNvPr>
          <p:cNvSpPr>
            <a:spLocks noChangeArrowheads="1"/>
          </p:cNvSpPr>
          <p:nvPr/>
        </p:nvSpPr>
        <p:spPr bwMode="auto">
          <a:xfrm>
            <a:off x="391885" y="1375798"/>
            <a:ext cx="9097348"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F1F1F"/>
                </a:solidFill>
                <a:effectLst/>
                <a:latin typeface="+mn-lt"/>
              </a:rPr>
              <a:t>The story of Cain and Abel is told in the first book of the Bible, </a:t>
            </a:r>
            <a:r>
              <a:rPr kumimoji="0" lang="en-US" altLang="en-US" sz="1600" b="0" i="1" u="none" strike="noStrike" cap="none" normalizeH="0" baseline="0" dirty="0">
                <a:ln>
                  <a:noFill/>
                </a:ln>
                <a:solidFill>
                  <a:srgbClr val="1F1F1F"/>
                </a:solidFill>
                <a:effectLst/>
                <a:latin typeface="+mn-lt"/>
              </a:rPr>
              <a:t>Genesis</a:t>
            </a:r>
            <a:r>
              <a:rPr kumimoji="0" lang="en-US" altLang="en-US" sz="1600" b="0" i="0" u="none" strike="noStrike" cap="none" normalizeH="0" baseline="0" dirty="0">
                <a:ln>
                  <a:noFill/>
                </a:ln>
                <a:solidFill>
                  <a:srgbClr val="1F1F1F"/>
                </a:solidFill>
                <a:effectLst/>
                <a:latin typeface="+mn-lt"/>
              </a:rPr>
              <a:t>. </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1600" dirty="0">
              <a:solidFill>
                <a:srgbClr val="1F1F1F"/>
              </a:solidFill>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F1F1F"/>
                </a:solidFill>
                <a:effectLst/>
                <a:latin typeface="+mn-lt"/>
              </a:rPr>
              <a:t>In </a:t>
            </a:r>
            <a:r>
              <a:rPr kumimoji="0" lang="en-US" altLang="en-US" sz="1600" b="0" i="1" u="none" strike="noStrike" cap="none" normalizeH="0" baseline="0" dirty="0">
                <a:ln>
                  <a:noFill/>
                </a:ln>
                <a:solidFill>
                  <a:srgbClr val="1F1F1F"/>
                </a:solidFill>
                <a:effectLst/>
                <a:latin typeface="+mn-lt"/>
              </a:rPr>
              <a:t>Genesis</a:t>
            </a:r>
            <a:r>
              <a:rPr kumimoji="0" lang="en-US" altLang="en-US" sz="1600" b="0" i="0" u="none" strike="noStrike" cap="none" normalizeH="0" baseline="0" dirty="0">
                <a:ln>
                  <a:noFill/>
                </a:ln>
                <a:solidFill>
                  <a:srgbClr val="1F1F1F"/>
                </a:solidFill>
                <a:effectLst/>
                <a:latin typeface="+mn-lt"/>
              </a:rPr>
              <a:t> 4, Adam and Eve, the first humans, after being expelled from the garden of Eden, bear two sons, an older son named Cain and a younger son named Abel. When God preferred Abel's offering to Cain's, Cain became jealous and murdered Abel. Then God cursed Cain, and he was cast out from his family. Eve had another child, Seth. According to this account, some people are descendants of Cain and some are descendants of Seth.</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F1F1F"/>
                </a:solidFill>
                <a:effectLst/>
                <a:latin typeface="+mn-lt"/>
              </a:rPr>
              <a:t>The first area in which this is relevant is that it suggests a human duality, with evil being inherent is some parts of human nature. Jekyll struggles to use medical technology to rid himself of the evil in his nature and, of course, fails.  The next point of relevance is that Mr. Utterson claims to "incline to Cain's heresy." This refers </a:t>
            </a:r>
            <a:r>
              <a:rPr kumimoji="0" lang="en-US" altLang="en-US" sz="1600" b="0" i="1" u="none" strike="noStrike" cap="none" normalizeH="0" baseline="0" dirty="0">
                <a:ln>
                  <a:noFill/>
                </a:ln>
                <a:solidFill>
                  <a:srgbClr val="1F1F1F"/>
                </a:solidFill>
                <a:effectLst/>
                <a:latin typeface="+mn-lt"/>
              </a:rPr>
              <a:t>Genesis</a:t>
            </a:r>
            <a:r>
              <a:rPr kumimoji="0" lang="en-US" altLang="en-US" sz="1600" b="0" i="0" u="none" strike="noStrike" cap="none" normalizeH="0" baseline="0" dirty="0">
                <a:ln>
                  <a:noFill/>
                </a:ln>
                <a:solidFill>
                  <a:srgbClr val="1F1F1F"/>
                </a:solidFill>
                <a:effectLst/>
                <a:latin typeface="+mn-lt"/>
              </a:rPr>
              <a:t> 4:9, at the point just after Cain has murdered Abel:</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mn-lt"/>
              </a:rPr>
              <a:t>And the Lord said unto Cain, Where is Abel thy brother? And he said, </a:t>
            </a:r>
            <a:r>
              <a:rPr kumimoji="0" lang="en-US" altLang="en-US" sz="1600" b="1" i="0" u="none" strike="noStrike" cap="none" normalizeH="0" baseline="0" dirty="0">
                <a:ln>
                  <a:noFill/>
                </a:ln>
                <a:solidFill>
                  <a:schemeClr val="tx1"/>
                </a:solidFill>
                <a:effectLst/>
                <a:latin typeface="+mn-lt"/>
              </a:rPr>
              <a:t>I know not: Am I my brother's keeper?</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F1F1F"/>
                </a:solidFill>
                <a:effectLst/>
                <a:latin typeface="+mn-lt"/>
              </a:rPr>
              <a:t>Although Cain is lying here, the saying is emblematic of an attitude of selfishness and not bearing responsibility for others. Utterson is implying that there maybe a third route, a sort of neutral point between good and evil, where he stays out of the affairs of others. However, readers </a:t>
            </a:r>
            <a:r>
              <a:rPr kumimoji="0" lang="en-US" altLang="en-US" sz="1600" b="0" i="0" u="none" strike="noStrike" cap="none" normalizeH="0" baseline="0" dirty="0" err="1">
                <a:ln>
                  <a:noFill/>
                </a:ln>
                <a:solidFill>
                  <a:srgbClr val="1F1F1F"/>
                </a:solidFill>
                <a:effectLst/>
                <a:latin typeface="+mn-lt"/>
              </a:rPr>
              <a:t>realise</a:t>
            </a:r>
            <a:r>
              <a:rPr kumimoji="0" lang="en-US" altLang="en-US" sz="1600" b="0" i="0" u="none" strike="noStrike" cap="none" normalizeH="0" baseline="0" dirty="0">
                <a:ln>
                  <a:noFill/>
                </a:ln>
                <a:solidFill>
                  <a:srgbClr val="1F1F1F"/>
                </a:solidFill>
                <a:effectLst/>
                <a:latin typeface="+mn-lt"/>
              </a:rPr>
              <a:t> as the story progresses that this sort of neutrality is in fact a form of complicity, something that is signaled by the phrase originating with a person lying about a murder.</a:t>
            </a:r>
            <a:endParaRPr kumimoji="0" lang="en-US" altLang="en-US" sz="16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2408522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AA025B8-B5EF-4D3E-8DFD-B1DEBCFA5753}"/>
              </a:ext>
            </a:extLst>
          </p:cNvPr>
          <p:cNvSpPr/>
          <p:nvPr/>
        </p:nvSpPr>
        <p:spPr>
          <a:xfrm>
            <a:off x="355134" y="194855"/>
            <a:ext cx="11548844" cy="1077218"/>
          </a:xfrm>
          <a:prstGeom prst="rect">
            <a:avLst/>
          </a:prstGeom>
        </p:spPr>
        <p:txBody>
          <a:bodyPr wrap="square">
            <a:spAutoFit/>
          </a:bodyPr>
          <a:lstStyle/>
          <a:p>
            <a:r>
              <a:rPr lang="en-GB" sz="3200" b="1" dirty="0">
                <a:solidFill>
                  <a:schemeClr val="accent1"/>
                </a:solidFill>
              </a:rPr>
              <a:t>“like the Babylonian finger on the wall, to be spelling out the letters of my judgment,” (Chapter 10)</a:t>
            </a:r>
          </a:p>
        </p:txBody>
      </p:sp>
      <p:sp>
        <p:nvSpPr>
          <p:cNvPr id="4" name="Rectangle 3">
            <a:extLst>
              <a:ext uri="{FF2B5EF4-FFF2-40B4-BE49-F238E27FC236}">
                <a16:creationId xmlns:a16="http://schemas.microsoft.com/office/drawing/2014/main" id="{4F61B038-6B8F-4206-8E6B-3A23DAE3817C}"/>
              </a:ext>
            </a:extLst>
          </p:cNvPr>
          <p:cNvSpPr/>
          <p:nvPr/>
        </p:nvSpPr>
        <p:spPr>
          <a:xfrm>
            <a:off x="455802" y="1720840"/>
            <a:ext cx="11347508" cy="3970318"/>
          </a:xfrm>
          <a:prstGeom prst="rect">
            <a:avLst/>
          </a:prstGeom>
        </p:spPr>
        <p:txBody>
          <a:bodyPr wrap="square">
            <a:spAutoFit/>
          </a:bodyPr>
          <a:lstStyle/>
          <a:p>
            <a:pPr algn="just" fontAlgn="base"/>
            <a:r>
              <a:rPr lang="en-GB" dirty="0"/>
              <a:t>In </a:t>
            </a:r>
            <a:r>
              <a:rPr lang="en-GB" dirty="0" err="1"/>
              <a:t>Dr.</a:t>
            </a:r>
            <a:r>
              <a:rPr lang="en-GB" dirty="0"/>
              <a:t> Jekyll’s description of events, he may be quoted as saying, “This inexplicable incident… seemed, like the Babylonian finger on the wall, to be spelling out the letters of my judgment”. </a:t>
            </a:r>
          </a:p>
          <a:p>
            <a:pPr algn="just" fontAlgn="base"/>
            <a:endParaRPr lang="en-GB" dirty="0"/>
          </a:p>
          <a:p>
            <a:pPr algn="just" fontAlgn="base"/>
            <a:r>
              <a:rPr lang="en-GB" dirty="0"/>
              <a:t>In Daniel 5 in the Old Testament, King Belshazzar refused to humble himself before the Judeo-Christian God Yahweh despite Belshazzar seeing his father driven to insanity because of the same sin. A ghostly hand appeared and recorded his fate on the wall: </a:t>
            </a:r>
          </a:p>
          <a:p>
            <a:pPr algn="just" fontAlgn="base"/>
            <a:r>
              <a:rPr lang="en-GB" dirty="0"/>
              <a:t>“</a:t>
            </a:r>
            <a:r>
              <a:rPr lang="en-GB" i="1" dirty="0" err="1"/>
              <a:t>Mene</a:t>
            </a:r>
            <a:r>
              <a:rPr lang="en-GB" dirty="0"/>
              <a:t>: God has numbered the days of your reign and brought it to an end. </a:t>
            </a:r>
          </a:p>
          <a:p>
            <a:pPr algn="just" fontAlgn="base"/>
            <a:r>
              <a:rPr lang="en-GB" i="1" dirty="0" err="1"/>
              <a:t>Tekel</a:t>
            </a:r>
            <a:r>
              <a:rPr lang="en-GB" dirty="0"/>
              <a:t>: You have been weighed on the scales and found wanting. </a:t>
            </a:r>
          </a:p>
          <a:p>
            <a:pPr algn="just" fontAlgn="base"/>
            <a:r>
              <a:rPr lang="en-GB" i="1" dirty="0"/>
              <a:t>Peres</a:t>
            </a:r>
            <a:r>
              <a:rPr lang="en-GB" dirty="0"/>
              <a:t>: Your kingdom is divided and given to the Medes and Persians” (Daniel 5.26-28).</a:t>
            </a:r>
          </a:p>
          <a:p>
            <a:pPr algn="just" fontAlgn="base"/>
            <a:r>
              <a:rPr lang="en-GB" dirty="0"/>
              <a:t> </a:t>
            </a:r>
          </a:p>
          <a:p>
            <a:pPr algn="just" fontAlgn="base"/>
            <a:r>
              <a:rPr lang="en-GB" dirty="0"/>
              <a:t>Because Jekyll alluded to this scene, it not only explains his mental state that he feels he has set himself up against God and will be punished, but it also foreshadows his death. The Daniel quote also interestingly touches on division, something that is clearly central to the Jekyll/Hyde dichotomous character. This allusion would have invoked feelings of impending doom and moral judgment in the hearts of readers familiar with Daniel.</a:t>
            </a:r>
          </a:p>
        </p:txBody>
      </p:sp>
    </p:spTree>
    <p:extLst>
      <p:ext uri="{BB962C8B-B14F-4D97-AF65-F5344CB8AC3E}">
        <p14:creationId xmlns:p14="http://schemas.microsoft.com/office/powerpoint/2010/main" val="30035491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19AE04-81BF-4762-BBE8-FBB1C128D6E4}"/>
              </a:ext>
            </a:extLst>
          </p:cNvPr>
          <p:cNvSpPr/>
          <p:nvPr/>
        </p:nvSpPr>
        <p:spPr>
          <a:xfrm>
            <a:off x="173652" y="266243"/>
            <a:ext cx="11864549" cy="584775"/>
          </a:xfrm>
          <a:prstGeom prst="rect">
            <a:avLst/>
          </a:prstGeom>
        </p:spPr>
        <p:txBody>
          <a:bodyPr wrap="square">
            <a:spAutoFit/>
          </a:bodyPr>
          <a:lstStyle/>
          <a:p>
            <a:r>
              <a:rPr lang="en-GB" sz="3200" b="1" dirty="0">
                <a:solidFill>
                  <a:schemeClr val="accent1"/>
                </a:solidFill>
              </a:rPr>
              <a:t>“</a:t>
            </a:r>
            <a:r>
              <a:rPr lang="en-GB" sz="3200" b="1" i="0" dirty="0">
                <a:solidFill>
                  <a:schemeClr val="accent1"/>
                </a:solidFill>
                <a:effectLst/>
              </a:rPr>
              <a:t>The veil of self-indulgence was rent from head to foot” (Chapter 10)</a:t>
            </a:r>
            <a:endParaRPr lang="en-GB" sz="3200" b="1" dirty="0">
              <a:solidFill>
                <a:schemeClr val="accent1"/>
              </a:solidFill>
            </a:endParaRPr>
          </a:p>
        </p:txBody>
      </p:sp>
      <p:sp>
        <p:nvSpPr>
          <p:cNvPr id="3" name="Rectangle 2">
            <a:extLst>
              <a:ext uri="{FF2B5EF4-FFF2-40B4-BE49-F238E27FC236}">
                <a16:creationId xmlns:a16="http://schemas.microsoft.com/office/drawing/2014/main" id="{EA579FD5-9E92-4DB1-AB23-ACC00E4E3824}"/>
              </a:ext>
            </a:extLst>
          </p:cNvPr>
          <p:cNvSpPr/>
          <p:nvPr/>
        </p:nvSpPr>
        <p:spPr>
          <a:xfrm>
            <a:off x="282429" y="1169496"/>
            <a:ext cx="11627141" cy="5078313"/>
          </a:xfrm>
          <a:prstGeom prst="rect">
            <a:avLst/>
          </a:prstGeom>
        </p:spPr>
        <p:txBody>
          <a:bodyPr wrap="square">
            <a:spAutoFit/>
          </a:bodyPr>
          <a:lstStyle/>
          <a:p>
            <a:pPr algn="just" fontAlgn="base"/>
            <a:r>
              <a:rPr lang="en-GB" b="0" i="0" dirty="0">
                <a:solidFill>
                  <a:srgbClr val="111111"/>
                </a:solidFill>
                <a:effectLst/>
              </a:rPr>
              <a:t>This is an allusion to Matthew 27.51: “And behold, the veil of the temple was torn in two from top to bottom…” This scene in Matthew occurs just after the death of Jesus and represents the division between God and man being removed. Previously, in the Jewish temple, the presence of Yahweh resided in the very </a:t>
            </a:r>
            <a:r>
              <a:rPr lang="en-GB" b="0" i="0" dirty="0" err="1">
                <a:solidFill>
                  <a:srgbClr val="111111"/>
                </a:solidFill>
                <a:effectLst/>
              </a:rPr>
              <a:t>center</a:t>
            </a:r>
            <a:r>
              <a:rPr lang="en-GB" b="0" i="0" dirty="0">
                <a:solidFill>
                  <a:srgbClr val="111111"/>
                </a:solidFill>
                <a:effectLst/>
              </a:rPr>
              <a:t> of the temple, the Holy of Holies, and one high priest could only enter this space once a year (after much ritual bathing and sacrifice) in order to make atonement for the people.</a:t>
            </a:r>
          </a:p>
          <a:p>
            <a:pPr algn="just" fontAlgn="base"/>
            <a:r>
              <a:rPr lang="en-GB" b="0" i="0" dirty="0">
                <a:solidFill>
                  <a:srgbClr val="111111"/>
                </a:solidFill>
                <a:effectLst/>
              </a:rPr>
              <a:t> </a:t>
            </a:r>
          </a:p>
          <a:p>
            <a:pPr algn="just" fontAlgn="base"/>
            <a:r>
              <a:rPr lang="en-GB" b="0" i="0" dirty="0">
                <a:solidFill>
                  <a:srgbClr val="111111"/>
                </a:solidFill>
                <a:effectLst/>
              </a:rPr>
              <a:t>In the Jewish faith, God is totally holy, and if a man were to enter His presence without ritual preparation, he would have been stricken down dead because his sinful body could not handle the perfection of a holy God. When Jesus died, however, the gap between a perfect God and imperfect man was bridged by Jesus’s living a perfect life and dying a sinner’s death. The veil of the temple was rent, demonstrating that there could now be an open communion between the spirit of Yahweh and each ordinary person.</a:t>
            </a:r>
          </a:p>
          <a:p>
            <a:pPr algn="just" fontAlgn="base"/>
            <a:r>
              <a:rPr lang="en-GB" b="0" i="0" dirty="0">
                <a:solidFill>
                  <a:srgbClr val="111111"/>
                </a:solidFill>
                <a:effectLst/>
              </a:rPr>
              <a:t> </a:t>
            </a:r>
          </a:p>
          <a:p>
            <a:pPr algn="just" fontAlgn="base"/>
            <a:r>
              <a:rPr lang="en-GB" b="0" i="0" dirty="0">
                <a:solidFill>
                  <a:srgbClr val="111111"/>
                </a:solidFill>
                <a:effectLst/>
              </a:rPr>
              <a:t>For those familiar with this allusion, </a:t>
            </a:r>
            <a:r>
              <a:rPr lang="en-GB" b="0" i="0" dirty="0" err="1">
                <a:solidFill>
                  <a:srgbClr val="111111"/>
                </a:solidFill>
                <a:effectLst/>
              </a:rPr>
              <a:t>Dr.</a:t>
            </a:r>
            <a:r>
              <a:rPr lang="en-GB" b="0" i="0" dirty="0">
                <a:solidFill>
                  <a:srgbClr val="111111"/>
                </a:solidFill>
                <a:effectLst/>
              </a:rPr>
              <a:t> Jekyll’s statement is especially disturbing. The biblical allusion refers to a communion between God and man; Jekyll’s use of it is referring to a more complete self-knowledge. Although Jekyll does not claim to be God or anything near that, this allusion hints at a sense of Godlike revelation and understanding. His comment “I saw my life as a whole” suggests that the veil was also rent between his understanding of Jekyll and Hyde as separate entities. Referring to them in third person, Jekyll now demonstrates a thought process that considers Jekyll and Hyde both legitimate parts of his person. This is a very spooky prospect for </a:t>
            </a:r>
            <a:r>
              <a:rPr lang="en-GB" b="0" i="0" dirty="0" err="1">
                <a:solidFill>
                  <a:srgbClr val="111111"/>
                </a:solidFill>
                <a:effectLst/>
              </a:rPr>
              <a:t>Dr.</a:t>
            </a:r>
            <a:r>
              <a:rPr lang="en-GB" b="0" i="0" dirty="0">
                <a:solidFill>
                  <a:srgbClr val="111111"/>
                </a:solidFill>
                <a:effectLst/>
              </a:rPr>
              <a:t> Jekyll.</a:t>
            </a:r>
          </a:p>
        </p:txBody>
      </p:sp>
    </p:spTree>
    <p:extLst>
      <p:ext uri="{BB962C8B-B14F-4D97-AF65-F5344CB8AC3E}">
        <p14:creationId xmlns:p14="http://schemas.microsoft.com/office/powerpoint/2010/main" val="10574331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FEF541-A3BA-4AA5-958F-0350552D5DE8}"/>
              </a:ext>
            </a:extLst>
          </p:cNvPr>
          <p:cNvSpPr/>
          <p:nvPr/>
        </p:nvSpPr>
        <p:spPr>
          <a:xfrm>
            <a:off x="320907" y="491340"/>
            <a:ext cx="5565883" cy="646331"/>
          </a:xfrm>
          <a:prstGeom prst="rect">
            <a:avLst/>
          </a:prstGeom>
        </p:spPr>
        <p:txBody>
          <a:bodyPr wrap="none">
            <a:spAutoFit/>
          </a:bodyPr>
          <a:lstStyle/>
          <a:p>
            <a:r>
              <a:rPr lang="en-GB" sz="3600" b="1" i="0" dirty="0">
                <a:solidFill>
                  <a:schemeClr val="accent1"/>
                </a:solidFill>
                <a:effectLst/>
              </a:rPr>
              <a:t>“city of refuge” (Chapter 10)</a:t>
            </a:r>
            <a:endParaRPr lang="en-GB" sz="3600" b="1" dirty="0">
              <a:solidFill>
                <a:schemeClr val="accent1"/>
              </a:solidFill>
            </a:endParaRPr>
          </a:p>
        </p:txBody>
      </p:sp>
      <p:sp>
        <p:nvSpPr>
          <p:cNvPr id="3" name="Rectangle 2">
            <a:extLst>
              <a:ext uri="{FF2B5EF4-FFF2-40B4-BE49-F238E27FC236}">
                <a16:creationId xmlns:a16="http://schemas.microsoft.com/office/drawing/2014/main" id="{88869886-8353-476B-AE18-70D1ABCC628F}"/>
              </a:ext>
            </a:extLst>
          </p:cNvPr>
          <p:cNvSpPr/>
          <p:nvPr/>
        </p:nvSpPr>
        <p:spPr>
          <a:xfrm>
            <a:off x="320907" y="1489574"/>
            <a:ext cx="11550186" cy="4154984"/>
          </a:xfrm>
          <a:prstGeom prst="rect">
            <a:avLst/>
          </a:prstGeom>
        </p:spPr>
        <p:txBody>
          <a:bodyPr wrap="square">
            <a:spAutoFit/>
          </a:bodyPr>
          <a:lstStyle/>
          <a:p>
            <a:pPr fontAlgn="base"/>
            <a:r>
              <a:rPr lang="en-GB" sz="2400" b="0" i="0" dirty="0">
                <a:solidFill>
                  <a:srgbClr val="111111"/>
                </a:solidFill>
                <a:effectLst/>
              </a:rPr>
              <a:t>A third allusion </a:t>
            </a:r>
            <a:r>
              <a:rPr lang="en-GB" sz="2400" b="0" i="0" dirty="0" err="1">
                <a:solidFill>
                  <a:srgbClr val="111111"/>
                </a:solidFill>
                <a:effectLst/>
              </a:rPr>
              <a:t>Dr.</a:t>
            </a:r>
            <a:r>
              <a:rPr lang="en-GB" sz="2400" b="0" i="0" dirty="0">
                <a:solidFill>
                  <a:srgbClr val="111111"/>
                </a:solidFill>
                <a:effectLst/>
              </a:rPr>
              <a:t> Jekyll uses is that he considers Jekyll to now be his “city of refuge”. In Joshua 20 in the Old Testament, Jewish law sets up “Cities of Refuge” for those who have inadvertently committed manslaughter. Here, Jewish citizens may be protected from the “avenger of blood” who is out to seek justice for the murder of their loved ones until he can be tried by the priests in that city to determine his guilt or innocence.</a:t>
            </a:r>
          </a:p>
          <a:p>
            <a:pPr fontAlgn="base"/>
            <a:r>
              <a:rPr lang="en-GB" sz="2400" b="0" i="0" dirty="0">
                <a:solidFill>
                  <a:srgbClr val="111111"/>
                </a:solidFill>
                <a:effectLst/>
              </a:rPr>
              <a:t> </a:t>
            </a:r>
          </a:p>
          <a:p>
            <a:pPr fontAlgn="base"/>
            <a:r>
              <a:rPr lang="en-GB" sz="2400" b="0" i="0" dirty="0">
                <a:solidFill>
                  <a:srgbClr val="111111"/>
                </a:solidFill>
                <a:effectLst/>
              </a:rPr>
              <a:t>Through the use of this allusion, Jekyll suggests a few things. First of all, he recognizes that he is guilty, albeit of manslaughter in lieu of murder, for deaths brought by Hyde’s hands, and also that those who seek justice for Hyde are justified. Secondly, Jekyll clearly retreats into </a:t>
            </a:r>
            <a:r>
              <a:rPr lang="en-GB" sz="2400" b="0" i="0" dirty="0" err="1">
                <a:solidFill>
                  <a:srgbClr val="111111"/>
                </a:solidFill>
                <a:effectLst/>
              </a:rPr>
              <a:t>Dr.</a:t>
            </a:r>
            <a:r>
              <a:rPr lang="en-GB" sz="2400" b="0" i="0" dirty="0">
                <a:solidFill>
                  <a:srgbClr val="111111"/>
                </a:solidFill>
                <a:effectLst/>
              </a:rPr>
              <a:t> Jekyll, or at least intends to, in order to avoid the consequences of Hyde’s actions. The third suggestion is that, eventually, </a:t>
            </a:r>
            <a:r>
              <a:rPr lang="en-GB" sz="2400" b="0" i="0" dirty="0" err="1">
                <a:solidFill>
                  <a:srgbClr val="111111"/>
                </a:solidFill>
                <a:effectLst/>
              </a:rPr>
              <a:t>Dr.</a:t>
            </a:r>
            <a:r>
              <a:rPr lang="en-GB" sz="2400" b="0" i="0" dirty="0">
                <a:solidFill>
                  <a:srgbClr val="111111"/>
                </a:solidFill>
                <a:effectLst/>
              </a:rPr>
              <a:t> Jekyll/Mr. Hyde will be judged.</a:t>
            </a:r>
          </a:p>
        </p:txBody>
      </p:sp>
    </p:spTree>
    <p:extLst>
      <p:ext uri="{BB962C8B-B14F-4D97-AF65-F5344CB8AC3E}">
        <p14:creationId xmlns:p14="http://schemas.microsoft.com/office/powerpoint/2010/main" val="546802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BFC131-9ADB-40DB-8EE1-F4F0B12B64AC}"/>
              </a:ext>
            </a:extLst>
          </p:cNvPr>
          <p:cNvSpPr/>
          <p:nvPr/>
        </p:nvSpPr>
        <p:spPr>
          <a:xfrm>
            <a:off x="357704" y="308188"/>
            <a:ext cx="8220071" cy="584775"/>
          </a:xfrm>
          <a:prstGeom prst="rect">
            <a:avLst/>
          </a:prstGeom>
        </p:spPr>
        <p:txBody>
          <a:bodyPr wrap="none">
            <a:spAutoFit/>
          </a:bodyPr>
          <a:lstStyle/>
          <a:p>
            <a:pPr algn="just"/>
            <a:r>
              <a:rPr lang="en-GB" sz="3200" b="1" i="0" dirty="0">
                <a:solidFill>
                  <a:schemeClr val="accent1"/>
                </a:solidFill>
                <a:effectLst/>
              </a:rPr>
              <a:t>“co-heir with [Mr. Hyde] to death” (Chapter 10)</a:t>
            </a:r>
            <a:endParaRPr lang="en-GB" sz="3200" b="1" dirty="0">
              <a:solidFill>
                <a:schemeClr val="accent1"/>
              </a:solidFill>
            </a:endParaRPr>
          </a:p>
        </p:txBody>
      </p:sp>
      <p:sp>
        <p:nvSpPr>
          <p:cNvPr id="3" name="Rectangle 2">
            <a:extLst>
              <a:ext uri="{FF2B5EF4-FFF2-40B4-BE49-F238E27FC236}">
                <a16:creationId xmlns:a16="http://schemas.microsoft.com/office/drawing/2014/main" id="{E642BF17-7703-472C-8B18-769541E8554C}"/>
              </a:ext>
            </a:extLst>
          </p:cNvPr>
          <p:cNvSpPr/>
          <p:nvPr/>
        </p:nvSpPr>
        <p:spPr>
          <a:xfrm>
            <a:off x="637563" y="1270490"/>
            <a:ext cx="11283193" cy="3970318"/>
          </a:xfrm>
          <a:prstGeom prst="rect">
            <a:avLst/>
          </a:prstGeom>
        </p:spPr>
        <p:txBody>
          <a:bodyPr wrap="square">
            <a:spAutoFit/>
          </a:bodyPr>
          <a:lstStyle/>
          <a:p>
            <a:pPr algn="just" fontAlgn="base"/>
            <a:r>
              <a:rPr lang="en-GB" b="0" i="0" dirty="0">
                <a:solidFill>
                  <a:srgbClr val="111111"/>
                </a:solidFill>
                <a:effectLst/>
              </a:rPr>
              <a:t>This alludes to Romans 8.17: “we are heirs–heirs of God and co-heirs with Christ, if indeed we share in his sufferings in order that we may also share in his glory.” Instead of inheriting the glory (and sufferings) of Jesus, Jekyll concludes that his inheritance is death, alongside Mr. Hyde. This, in itself, is not particularly disturbing. What is jarring are the implications of the structure of this statement. First, this statement displaces Christ as a </a:t>
            </a:r>
            <a:r>
              <a:rPr lang="en-GB" b="0" i="0" dirty="0" err="1">
                <a:solidFill>
                  <a:srgbClr val="111111"/>
                </a:solidFill>
                <a:effectLst/>
              </a:rPr>
              <a:t>savior</a:t>
            </a:r>
            <a:r>
              <a:rPr lang="en-GB" b="0" i="0" dirty="0">
                <a:solidFill>
                  <a:srgbClr val="111111"/>
                </a:solidFill>
                <a:effectLst/>
              </a:rPr>
              <a:t>-figure and replaces him with Hyde as an anti-</a:t>
            </a:r>
            <a:r>
              <a:rPr lang="en-GB" b="0" i="0" dirty="0" err="1">
                <a:solidFill>
                  <a:srgbClr val="111111"/>
                </a:solidFill>
                <a:effectLst/>
              </a:rPr>
              <a:t>savior</a:t>
            </a:r>
            <a:r>
              <a:rPr lang="en-GB" b="0" i="0" dirty="0">
                <a:solidFill>
                  <a:srgbClr val="111111"/>
                </a:solidFill>
                <a:effectLst/>
              </a:rPr>
              <a:t>. Jekyll is clearly feeling hopeless about his soul and his salvation. Second, this statement implies that Jekyll has cast his lot permanently with Hyde. He is not fighting anymore. He has given up.</a:t>
            </a:r>
          </a:p>
          <a:p>
            <a:pPr algn="just" fontAlgn="base"/>
            <a:endParaRPr lang="en-GB" b="0" i="0" dirty="0">
              <a:solidFill>
                <a:srgbClr val="111111"/>
              </a:solidFill>
              <a:effectLst/>
            </a:endParaRPr>
          </a:p>
          <a:p>
            <a:pPr algn="just" fontAlgn="base"/>
            <a:r>
              <a:rPr lang="en-GB" b="0" i="0" dirty="0">
                <a:solidFill>
                  <a:srgbClr val="111111"/>
                </a:solidFill>
                <a:effectLst/>
              </a:rPr>
              <a:t>Because </a:t>
            </a:r>
            <a:r>
              <a:rPr lang="en-GB" b="0" i="0" dirty="0" err="1">
                <a:solidFill>
                  <a:srgbClr val="111111"/>
                </a:solidFill>
                <a:effectLst/>
              </a:rPr>
              <a:t>Dr.</a:t>
            </a:r>
            <a:r>
              <a:rPr lang="en-GB" b="0" i="0" dirty="0">
                <a:solidFill>
                  <a:srgbClr val="111111"/>
                </a:solidFill>
                <a:effectLst/>
              </a:rPr>
              <a:t> Jekyll, in his narration, uses such significant and strong biblical allusion, it demonstrates the seriousness of Jekyll’s consideration of his actions. These are not simply throwaway allusions from poems or culture. Jekyll is quoting the holy book of the Christian Victorians. His references add heaviness to the text. Jekyll does not trifle; he considers the weight of his actions as far as they carry, even to compare them to matters of ultimate salvation and deity. For readers, this adds an additional element of disturbance to the text. To equate circumstances in the Victorian’s holy book to the profane life of a deviant scientist would have jarred readers and offered them additional insight into the disturbed mind of </a:t>
            </a:r>
            <a:r>
              <a:rPr lang="en-GB" b="0" i="0" dirty="0" err="1">
                <a:solidFill>
                  <a:srgbClr val="111111"/>
                </a:solidFill>
                <a:effectLst/>
              </a:rPr>
              <a:t>Dr.</a:t>
            </a:r>
            <a:r>
              <a:rPr lang="en-GB" b="0" i="0" dirty="0">
                <a:solidFill>
                  <a:srgbClr val="111111"/>
                </a:solidFill>
                <a:effectLst/>
              </a:rPr>
              <a:t> Jekyll. </a:t>
            </a:r>
          </a:p>
        </p:txBody>
      </p:sp>
    </p:spTree>
    <p:extLst>
      <p:ext uri="{BB962C8B-B14F-4D97-AF65-F5344CB8AC3E}">
        <p14:creationId xmlns:p14="http://schemas.microsoft.com/office/powerpoint/2010/main" val="348925489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2775</Words>
  <Application>Microsoft Office PowerPoint</Application>
  <PresentationFormat>Widescreen</PresentationFormat>
  <Paragraphs>127</Paragraphs>
  <Slides>27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chaparral-pro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Killing of King Duncan</vt:lpstr>
      <vt:lpstr>The Trinity</vt:lpstr>
      <vt:lpstr>More Prophecy References</vt:lpstr>
      <vt:lpstr>Macbeth as Lucifer</vt:lpstr>
      <vt:lpstr>Lady Macbeth as Pilate</vt:lpstr>
      <vt:lpstr>Reference to Judas Iscariot</vt:lpstr>
      <vt:lpstr>Reference to Nile River</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 Gladen</dc:creator>
  <cp:lastModifiedBy>Maria Gladen</cp:lastModifiedBy>
  <cp:revision>1</cp:revision>
  <dcterms:created xsi:type="dcterms:W3CDTF">2019-11-25T19:28:38Z</dcterms:created>
  <dcterms:modified xsi:type="dcterms:W3CDTF">2019-11-25T19:31:37Z</dcterms:modified>
</cp:coreProperties>
</file>